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1" r:id="rId35"/>
    <p:sldId id="292" r:id="rId36"/>
    <p:sldId id="293" r:id="rId37"/>
    <p:sldId id="294" r:id="rId38"/>
    <p:sldId id="295" r:id="rId39"/>
    <p:sldId id="296" r:id="rId40"/>
    <p:sldId id="298" r:id="rId41"/>
    <p:sldId id="299" r:id="rId42"/>
    <p:sldId id="301" r:id="rId43"/>
    <p:sldId id="302" r:id="rId44"/>
    <p:sldId id="303" r:id="rId45"/>
    <p:sldId id="305" r:id="rId46"/>
    <p:sldId id="306" r:id="rId47"/>
    <p:sldId id="308" r:id="rId48"/>
    <p:sldId id="309" r:id="rId49"/>
    <p:sldId id="310" r:id="rId50"/>
    <p:sldId id="311" r:id="rId51"/>
    <p:sldId id="313" r:id="rId52"/>
    <p:sldId id="317" r:id="rId53"/>
    <p:sldId id="318" r:id="rId54"/>
    <p:sldId id="319" r:id="rId55"/>
    <p:sldId id="320" r:id="rId56"/>
    <p:sldId id="321" r:id="rId57"/>
    <p:sldId id="322" r:id="rId58"/>
    <p:sldId id="325" r:id="rId59"/>
    <p:sldId id="327" r:id="rId60"/>
    <p:sldId id="328" r:id="rId61"/>
    <p:sldId id="329" r:id="rId62"/>
    <p:sldId id="330" r:id="rId63"/>
    <p:sldId id="333" r:id="rId64"/>
    <p:sldId id="334" r:id="rId65"/>
    <p:sldId id="335" r:id="rId66"/>
    <p:sldId id="336" r:id="rId67"/>
    <p:sldId id="337" r:id="rId68"/>
    <p:sldId id="338" r:id="rId69"/>
    <p:sldId id="340" r:id="rId70"/>
    <p:sldId id="341" r:id="rId71"/>
    <p:sldId id="342" r:id="rId72"/>
    <p:sldId id="343" r:id="rId73"/>
    <p:sldId id="344" r:id="rId74"/>
    <p:sldId id="345" r:id="rId75"/>
    <p:sldId id="346" r:id="rId76"/>
    <p:sldId id="347" r:id="rId77"/>
    <p:sldId id="348" r:id="rId78"/>
    <p:sldId id="349" r:id="rId79"/>
    <p:sldId id="350" r:id="rId80"/>
    <p:sldId id="351" r:id="rId81"/>
    <p:sldId id="352" r:id="rId82"/>
    <p:sldId id="353" r:id="rId83"/>
    <p:sldId id="354" r:id="rId84"/>
    <p:sldId id="355" r:id="rId85"/>
    <p:sldId id="356" r:id="rId86"/>
    <p:sldId id="357" r:id="rId87"/>
    <p:sldId id="358" r:id="rId88"/>
    <p:sldId id="359" r:id="rId89"/>
    <p:sldId id="360" r:id="rId90"/>
    <p:sldId id="361" r:id="rId91"/>
    <p:sldId id="362" r:id="rId92"/>
    <p:sldId id="363" r:id="rId93"/>
    <p:sldId id="364" r:id="rId94"/>
    <p:sldId id="365" r:id="rId95"/>
    <p:sldId id="366" r:id="rId96"/>
    <p:sldId id="367" r:id="rId97"/>
    <p:sldId id="368" r:id="rId98"/>
    <p:sldId id="369" r:id="rId99"/>
    <p:sldId id="370" r:id="rId100"/>
    <p:sldId id="371" r:id="rId101"/>
    <p:sldId id="372" r:id="rId102"/>
    <p:sldId id="373" r:id="rId103"/>
    <p:sldId id="374" r:id="rId104"/>
    <p:sldId id="375" r:id="rId105"/>
    <p:sldId id="376" r:id="rId106"/>
    <p:sldId id="377" r:id="rId107"/>
    <p:sldId id="378" r:id="rId108"/>
    <p:sldId id="379" r:id="rId109"/>
    <p:sldId id="380" r:id="rId110"/>
    <p:sldId id="381" r:id="rId111"/>
    <p:sldId id="382" r:id="rId112"/>
    <p:sldId id="383" r:id="rId113"/>
    <p:sldId id="384" r:id="rId1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56" d="100"/>
          <a:sy n="56" d="100"/>
        </p:scale>
        <p:origin x="581"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heme" Target="theme/theme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12" name="Freeform 11"/>
          <p:cNvSpPr/>
          <p:nvPr/>
        </p:nvSpPr>
        <p:spPr>
          <a:xfrm>
            <a:off x="-15875" y="0"/>
            <a:ext cx="11683810"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7"/>
            <a:ext cx="11329257"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0" y="0"/>
            <a:ext cx="8719579"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61800" y="293317"/>
            <a:ext cx="11367116"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891201" y="662656"/>
            <a:ext cx="9755187" cy="2766528"/>
          </a:xfrm>
        </p:spPr>
        <p:txBody>
          <a:bodyPr anchor="b">
            <a:normAutofit/>
          </a:bodyPr>
          <a:lstStyle>
            <a:lvl1pPr algn="r">
              <a:defRPr sz="8000"/>
            </a:lvl1pPr>
          </a:lstStyle>
          <a:p>
            <a:r>
              <a:rPr lang="en-US" smtClean="0"/>
              <a:t>Click to edit Master title style</a:t>
            </a:r>
            <a:endParaRPr lang="en-US" dirty="0"/>
          </a:p>
        </p:txBody>
      </p:sp>
      <p:sp>
        <p:nvSpPr>
          <p:cNvPr id="3" name="Subtitle 2"/>
          <p:cNvSpPr>
            <a:spLocks noGrp="1"/>
          </p:cNvSpPr>
          <p:nvPr>
            <p:ph type="subTitle" idx="1"/>
          </p:nvPr>
        </p:nvSpPr>
        <p:spPr>
          <a:xfrm rot="21420000">
            <a:off x="983062" y="3505209"/>
            <a:ext cx="9755187" cy="550333"/>
          </a:xfrm>
        </p:spPr>
        <p:txBody>
          <a:bodyPr anchor="t">
            <a:noAutofit/>
          </a:bodyPr>
          <a:lstStyle>
            <a:lvl1pPr marL="0" indent="0" algn="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rot="21420000">
            <a:off x="4948541" y="4578463"/>
            <a:ext cx="6143653" cy="1163112"/>
          </a:xfrm>
        </p:spPr>
        <p:txBody>
          <a:bodyPr/>
          <a:lstStyle>
            <a:lvl1pPr algn="ctr">
              <a:defRPr sz="5400">
                <a:solidFill>
                  <a:schemeClr val="accent1">
                    <a:lumMod val="60000"/>
                    <a:lumOff val="40000"/>
                  </a:schemeClr>
                </a:solidFill>
              </a:defRPr>
            </a:lvl1pPr>
          </a:lstStyle>
          <a:p>
            <a:fld id="{DB78A697-9D75-4DE8-8C28-1296A6CF43C1}" type="datetimeFigureOut">
              <a:rPr lang="en-US" dirty="0"/>
              <a:t>05/12/2016</a:t>
            </a:fld>
            <a:endParaRPr lang="en-US" dirty="0"/>
          </a:p>
        </p:txBody>
      </p:sp>
      <p:sp>
        <p:nvSpPr>
          <p:cNvPr id="5" name="Footer Placeholder 4"/>
          <p:cNvSpPr>
            <a:spLocks noGrp="1"/>
          </p:cNvSpPr>
          <p:nvPr>
            <p:ph type="ftr" sz="quarter" idx="11"/>
          </p:nvPr>
        </p:nvSpPr>
        <p:spPr>
          <a:xfrm rot="21420000">
            <a:off x="9144" y="4882896"/>
            <a:ext cx="4050792" cy="1197864"/>
          </a:xfrm>
          <a:noFill/>
        </p:spPr>
        <p:txBody>
          <a:bodyPr wrap="square" rtlCol="0">
            <a:spAutoFit/>
          </a:bodyPr>
          <a:lstStyle>
            <a:lvl1pPr>
              <a:defRPr lang="en-US" sz="5400" dirty="0"/>
            </a:lvl1pPr>
          </a:lstStyle>
          <a:p>
            <a:pPr algn="r"/>
            <a:endParaRPr lang="en-US" dirty="0"/>
          </a:p>
        </p:txBody>
      </p:sp>
      <p:sp>
        <p:nvSpPr>
          <p:cNvPr id="6" name="Slide Number Placeholder 5"/>
          <p:cNvSpPr>
            <a:spLocks noGrp="1"/>
          </p:cNvSpPr>
          <p:nvPr>
            <p:ph type="sldNum" sz="quarter" idx="12"/>
          </p:nvPr>
        </p:nvSpPr>
        <p:spPr>
          <a:xfrm rot="21420000">
            <a:off x="9851758" y="3832648"/>
            <a:ext cx="907186" cy="498470"/>
          </a:xfrm>
        </p:spPr>
        <p:txBody>
          <a:bodyPr/>
          <a:lstStyle>
            <a:lvl1pPr>
              <a:defRPr sz="2400">
                <a:solidFill>
                  <a:schemeClr val="tx1">
                    <a:lumMod val="75000"/>
                    <a:lumOff val="25000"/>
                  </a:schemeClr>
                </a:solidFill>
              </a:defRPr>
            </a:lvl1pPr>
          </a:lstStyle>
          <a:p>
            <a:fld id="{6D22F896-40B5-4ADD-8801-0D06FADFA095}" type="slidenum">
              <a:rPr lang="en-US" dirty="0"/>
              <a:pPr/>
              <a:t>‹#›</a:t>
            </a:fld>
            <a:endParaRPr lang="en-US" dirty="0"/>
          </a:p>
        </p:txBody>
      </p:sp>
      <p:sp>
        <p:nvSpPr>
          <p:cNvPr id="25" name="5-Point Star 24"/>
          <p:cNvSpPr/>
          <p:nvPr/>
        </p:nvSpPr>
        <p:spPr>
          <a:xfrm rot="21420000">
            <a:off x="4221385" y="5111356"/>
            <a:ext cx="515386" cy="515386"/>
          </a:xfrm>
          <a:prstGeom prst="star5">
            <a:avLst>
              <a:gd name="adj" fmla="val 26693"/>
              <a:gd name="hf" fmla="val 105146"/>
              <a:gd name="vf" fmla="val 110557"/>
            </a:avLst>
          </a:prstGeom>
          <a:solidFill>
            <a:schemeClr val="accent1">
              <a:lumMod val="60000"/>
              <a:lumOff val="40000"/>
              <a:alpha val="50000"/>
            </a:schemeClr>
          </a:solidFill>
          <a:ln>
            <a:noFill/>
          </a:ln>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4106333"/>
            <a:ext cx="10394708" cy="58884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5801" y="685799"/>
            <a:ext cx="10392513"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780" y="4702923"/>
            <a:ext cx="10394728"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F3075A-B3CA-4308-8288-4AA3FDE33D80}" type="datetimeFigureOut">
              <a:rPr lang="en-US" dirty="0"/>
              <a:t>05/12/2016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6902" cy="3194903"/>
          </a:xfrm>
        </p:spPr>
        <p:txBody>
          <a:bodyPr anchor="ctr">
            <a:normAutofit/>
          </a:bodyPr>
          <a:lstStyle>
            <a:lvl1pPr algn="ctr">
              <a:defRPr sz="48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779" y="4106333"/>
            <a:ext cx="10394729"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674B8D-FEEF-4ACC-AE11-BD533592BCDC}" type="datetimeFigureOut">
              <a:rPr lang="en-US" dirty="0"/>
              <a:t>05/12/2016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21732" y="685800"/>
            <a:ext cx="9525020" cy="2916704"/>
          </a:xfrm>
        </p:spPr>
        <p:txBody>
          <a:bodyPr anchor="ctr">
            <a:normAutofit/>
          </a:bodyPr>
          <a:lstStyle>
            <a:lvl1pPr algn="ctr">
              <a:defRPr sz="48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550264" y="3610032"/>
            <a:ext cx="8667956"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685801" y="4106334"/>
            <a:ext cx="1039688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326006-7E0B-4944-9FC8-8FFECA54B11C}" type="datetimeFigureOut">
              <a:rPr lang="en-US" dirty="0"/>
              <a:t>05/12/2016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3" name="TextBox 12"/>
          <p:cNvSpPr txBox="1"/>
          <p:nvPr/>
        </p:nvSpPr>
        <p:spPr>
          <a:xfrm>
            <a:off x="685801" y="89262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473083" y="292282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5800" y="1723854"/>
            <a:ext cx="10394707" cy="2511835"/>
          </a:xfrm>
        </p:spPr>
        <p:txBody>
          <a:bodyPr anchor="b">
            <a:normAutofit/>
          </a:bodyPr>
          <a:lstStyle>
            <a:lvl1pPr algn="l">
              <a:defRPr sz="48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800" y="4247468"/>
            <a:ext cx="10394707"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5A3413-B80B-4905-8668-7292F4C8B0D5}" type="datetimeFigureOut">
              <a:rPr lang="en-US" dirty="0"/>
              <a:t>05/12/2016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85802" y="685800"/>
            <a:ext cx="10394706" cy="1151965"/>
          </a:xfrm>
        </p:spPr>
        <p:txBody>
          <a:bodyPr/>
          <a:lstStyle>
            <a:lvl1pPr algn="ctr">
              <a:defRPr/>
            </a:lvl1pPr>
          </a:lstStyle>
          <a:p>
            <a:r>
              <a:rPr lang="en-US" smtClean="0"/>
              <a:t>Click to edit Master title style</a:t>
            </a:r>
            <a:endParaRPr lang="en-US" dirty="0"/>
          </a:p>
        </p:txBody>
      </p:sp>
      <p:sp>
        <p:nvSpPr>
          <p:cNvPr id="7" name="Text Placeholder 2"/>
          <p:cNvSpPr>
            <a:spLocks noGrp="1"/>
          </p:cNvSpPr>
          <p:nvPr>
            <p:ph type="body" idx="1"/>
          </p:nvPr>
        </p:nvSpPr>
        <p:spPr>
          <a:xfrm>
            <a:off x="68580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5802"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23462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234621"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770380"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770380"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74019662-C6A4-45F9-A235-129F0C1DEF43}" type="datetimeFigureOut">
              <a:rPr lang="en-US" dirty="0"/>
              <a:t>05/12/2016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85801" y="685800"/>
            <a:ext cx="10396882" cy="1151965"/>
          </a:xfrm>
        </p:spPr>
        <p:txBody>
          <a:bodyPr/>
          <a:lstStyle>
            <a:lvl1pPr algn="ctr">
              <a:defRPr/>
            </a:lvl1pPr>
          </a:lstStyle>
          <a:p>
            <a:r>
              <a:rPr lang="en-US" smtClean="0"/>
              <a:t>Click to edit Master title style</a:t>
            </a:r>
            <a:endParaRPr lang="en-US" dirty="0"/>
          </a:p>
        </p:txBody>
      </p:sp>
      <p:sp>
        <p:nvSpPr>
          <p:cNvPr id="19" name="Text Placeholder 2"/>
          <p:cNvSpPr>
            <a:spLocks noGrp="1"/>
          </p:cNvSpPr>
          <p:nvPr>
            <p:ph type="body" idx="1"/>
          </p:nvPr>
        </p:nvSpPr>
        <p:spPr>
          <a:xfrm>
            <a:off x="69184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5780" y="2063395"/>
            <a:ext cx="3310128"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91840" y="4389287"/>
            <a:ext cx="3310128"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23741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235999" y="2063395"/>
            <a:ext cx="3310128"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235999" y="4389286"/>
            <a:ext cx="3310128"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768944"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768819" y="2063394"/>
            <a:ext cx="3310128"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768819" y="4389284"/>
            <a:ext cx="3310128"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909BB764-976A-4040-BDCA-252C91CEE939}" type="datetimeFigureOut">
              <a:rPr lang="en-US" dirty="0"/>
              <a:t>05/12/2016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685800" y="2063396"/>
            <a:ext cx="10394707" cy="331119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14FC935-CE77-4008-BAD9-6108F00BE393}" type="datetimeFigureOut">
              <a:rPr lang="en-US" dirty="0"/>
              <a:t>05/12/2016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5862" y="685800"/>
            <a:ext cx="2264646" cy="4688785"/>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685800" y="685800"/>
            <a:ext cx="7904431" cy="4688785"/>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4C562D5-4244-4B26-B385-E71032EABECD}" type="datetimeFigureOut">
              <a:rPr lang="en-US" dirty="0"/>
              <a:t>05/12/2016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6DBD967-1B7E-40AA-AAF7-BA98E0E039F7}" type="datetimeFigureOut">
              <a:rPr lang="en-US" dirty="0"/>
              <a:t>05/12/2016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4707" cy="3193487"/>
          </a:xfrm>
        </p:spPr>
        <p:txBody>
          <a:bodyPr anchor="b">
            <a:normAutofit/>
          </a:bodyPr>
          <a:lstStyle>
            <a:lvl1pPr algn="l">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685801" y="3742267"/>
            <a:ext cx="10394707"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9D1490F-3E6A-4544-9694-22B6007FE3C6}" type="datetimeFigureOut">
              <a:rPr lang="en-US" dirty="0"/>
              <a:t>05/12/2016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6882" cy="1158140"/>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685800" y="2063396"/>
            <a:ext cx="5088714" cy="3311189"/>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5993971" y="2063396"/>
            <a:ext cx="5086538" cy="3311189"/>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AAF9620-38BC-4982-922B-C904A70C41DD}" type="datetimeFigureOut">
              <a:rPr lang="en-US" dirty="0"/>
              <a:t>05/12/2016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4707" cy="115814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18356" y="2063396"/>
            <a:ext cx="4856158"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Content Placeholder 3"/>
          <p:cNvSpPr>
            <a:spLocks noGrp="1"/>
          </p:cNvSpPr>
          <p:nvPr>
            <p:ph sz="quarter" idx="13"/>
          </p:nvPr>
        </p:nvSpPr>
        <p:spPr>
          <a:xfrm>
            <a:off x="685802" y="2861733"/>
            <a:ext cx="5088712" cy="2512852"/>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8191" y="2063396"/>
            <a:ext cx="486449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5"/>
          <p:cNvSpPr>
            <a:spLocks noGrp="1"/>
          </p:cNvSpPr>
          <p:nvPr>
            <p:ph sz="quarter" idx="14"/>
          </p:nvPr>
        </p:nvSpPr>
        <p:spPr>
          <a:xfrm>
            <a:off x="5993969" y="2861733"/>
            <a:ext cx="5088713" cy="2512852"/>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2956FC6-E80E-40CB-B83C-A6FFE3EF0BA6}" type="datetimeFigureOut">
              <a:rPr lang="en-US" dirty="0"/>
              <a:t>05/12/2016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CFF863F-52DC-41B2-9D00-5A4E5632AC32}" type="datetimeFigureOut">
              <a:rPr lang="en-US" dirty="0"/>
              <a:t>05/12/2016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B55614-3909-43DC-A067-7F9842F8B81D}" type="datetimeFigureOut">
              <a:rPr lang="en-US" dirty="0"/>
              <a:t>05/12/2016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643" y="685800"/>
            <a:ext cx="4126860" cy="2023252"/>
          </a:xfrm>
        </p:spPr>
        <p:txBody>
          <a:bodyPr anchor="b">
            <a:normAutofit/>
          </a:bodyPr>
          <a:lstStyle>
            <a:lvl1pPr algn="ctr">
              <a:defRPr sz="3600"/>
            </a:lvl1pPr>
          </a:lstStyle>
          <a:p>
            <a:r>
              <a:rPr lang="en-US" smtClean="0"/>
              <a:t>Click to edit Master title style</a:t>
            </a:r>
            <a:endParaRPr lang="en-US" dirty="0"/>
          </a:p>
        </p:txBody>
      </p:sp>
      <p:sp>
        <p:nvSpPr>
          <p:cNvPr id="10" name="Content Placeholder 2"/>
          <p:cNvSpPr>
            <a:spLocks noGrp="1"/>
          </p:cNvSpPr>
          <p:nvPr>
            <p:ph sz="quarter" idx="13"/>
          </p:nvPr>
        </p:nvSpPr>
        <p:spPr>
          <a:xfrm>
            <a:off x="5046132" y="685800"/>
            <a:ext cx="6034375" cy="46887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93642" y="2709052"/>
            <a:ext cx="4126861"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829323-6A73-409C-86A6-9EAF0F851121}" type="datetimeFigureOut">
              <a:rPr lang="en-US" dirty="0"/>
              <a:t>05/12/2016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6345302" cy="2023252"/>
          </a:xfrm>
        </p:spPr>
        <p:txBody>
          <a:bodyPr anchor="b">
            <a:normAutofit/>
          </a:bodyPr>
          <a:lstStyle>
            <a:lvl1pPr algn="ct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82362" y="0"/>
            <a:ext cx="3598146"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1" y="2709052"/>
            <a:ext cx="634530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240176-F1D3-49EC-82F4-0915A3AC4184}" type="datetimeFigureOut">
              <a:rPr lang="en-US" dirty="0"/>
              <a:t>05/12/2016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0" name="Group 9"/>
          <p:cNvGrpSpPr/>
          <p:nvPr/>
        </p:nvGrpSpPr>
        <p:grpSpPr>
          <a:xfrm>
            <a:off x="-25397" y="0"/>
            <a:ext cx="12005350"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85801" y="685800"/>
            <a:ext cx="10396882" cy="115196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063396"/>
            <a:ext cx="10396883" cy="331118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98083" y="5757334"/>
            <a:ext cx="3784600" cy="498470"/>
          </a:xfrm>
          <a:prstGeom prst="rect">
            <a:avLst/>
          </a:prstGeom>
        </p:spPr>
        <p:txBody>
          <a:bodyPr vert="horz" lIns="91440" tIns="45720" rIns="91440" bIns="45720" rtlCol="0" anchor="ctr"/>
          <a:lstStyle>
            <a:lvl1pPr algn="r">
              <a:defRPr sz="3200" cap="all" baseline="0">
                <a:solidFill>
                  <a:schemeClr val="accent1">
                    <a:lumMod val="60000"/>
                    <a:lumOff val="40000"/>
                  </a:schemeClr>
                </a:solidFill>
              </a:defRPr>
            </a:lvl1pPr>
          </a:lstStyle>
          <a:p>
            <a:fld id="{50172865-FBF0-458A-BAFF-4F75173770F5}" type="datetimeFigureOut">
              <a:rPr lang="en-US" dirty="0"/>
              <a:t>05/12/2016</a:t>
            </a:fld>
            <a:endParaRPr lang="en-US" dirty="0"/>
          </a:p>
        </p:txBody>
      </p:sp>
      <p:sp>
        <p:nvSpPr>
          <p:cNvPr id="5" name="Footer Placeholder 4"/>
          <p:cNvSpPr>
            <a:spLocks noGrp="1"/>
          </p:cNvSpPr>
          <p:nvPr>
            <p:ph type="ftr" sz="quarter" idx="3"/>
          </p:nvPr>
        </p:nvSpPr>
        <p:spPr>
          <a:xfrm>
            <a:off x="685801" y="5757334"/>
            <a:ext cx="5499719" cy="498470"/>
          </a:xfrm>
          <a:prstGeom prst="rect">
            <a:avLst/>
          </a:prstGeom>
        </p:spPr>
        <p:txBody>
          <a:bodyPr vert="horz" lIns="91440" tIns="45720" rIns="91440" bIns="45720" rtlCol="0" anchor="ctr"/>
          <a:lstStyle>
            <a:lvl1pPr algn="l">
              <a:defRPr sz="3200" cap="all" baseline="0">
                <a:solidFill>
                  <a:schemeClr val="accent1">
                    <a:lumMod val="60000"/>
                    <a:lumOff val="40000"/>
                  </a:schemeClr>
                </a:solidFill>
              </a:defRPr>
            </a:lvl1pPr>
          </a:lstStyle>
          <a:p>
            <a:endParaRPr lang="en-US" dirty="0"/>
          </a:p>
        </p:txBody>
      </p:sp>
      <p:sp>
        <p:nvSpPr>
          <p:cNvPr id="6" name="Slide Number Placeholder 5"/>
          <p:cNvSpPr>
            <a:spLocks noGrp="1"/>
          </p:cNvSpPr>
          <p:nvPr>
            <p:ph type="sldNum" sz="quarter" idx="4"/>
          </p:nvPr>
        </p:nvSpPr>
        <p:spPr>
          <a:xfrm>
            <a:off x="6287121" y="5757334"/>
            <a:ext cx="907186" cy="498470"/>
          </a:xfrm>
          <a:prstGeom prst="rect">
            <a:avLst/>
          </a:prstGeom>
        </p:spPr>
        <p:txBody>
          <a:bodyPr vert="horz" lIns="91440" tIns="45720" rIns="91440" bIns="45720" rtlCol="0" anchor="ctr"/>
          <a:lstStyle>
            <a:lvl1pPr algn="ctr">
              <a:defRPr sz="3200" cap="all" baseline="0">
                <a:solidFill>
                  <a:schemeClr val="accent1">
                    <a:lumMod val="60000"/>
                    <a:lumOff val="40000"/>
                  </a:schemeClr>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5400" kern="1200" cap="all" baseline="0">
          <a:solidFill>
            <a:schemeClr val="accent1">
              <a:lumMod val="60000"/>
              <a:lumOff val="40000"/>
            </a:schemeClr>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79.gif"/><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hyperlink" Target="http://loc.gov/rr/program/bib/elections/election1876.html#American" TargetMode="External"/><Relationship Id="rId2" Type="http://schemas.openxmlformats.org/officeDocument/2006/relationships/hyperlink" Target="http://loc.gov/rr/program/bib/elections/election1876.html#results" TargetMode="External"/><Relationship Id="rId1" Type="http://schemas.openxmlformats.org/officeDocument/2006/relationships/slideLayout" Target="../slideLayouts/slideLayout7.xml"/><Relationship Id="rId5" Type="http://schemas.openxmlformats.org/officeDocument/2006/relationships/hyperlink" Target="http://loc.gov/rr/program/bib/elections/election1876.html#bibliography" TargetMode="External"/><Relationship Id="rId4" Type="http://schemas.openxmlformats.org/officeDocument/2006/relationships/hyperlink" Target="http://loc.gov/rr/program/bib/elections/election1876.html#External" TargetMode="External"/></Relationships>
</file>

<file path=ppt/slides/_rels/slide93.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Rapid Recall</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46189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 </a:t>
            </a:r>
            <a:endParaRPr lang="en-US" dirty="0"/>
          </a:p>
        </p:txBody>
      </p:sp>
      <p:sp>
        <p:nvSpPr>
          <p:cNvPr id="3" name="Content Placeholder 2"/>
          <p:cNvSpPr>
            <a:spLocks noGrp="1"/>
          </p:cNvSpPr>
          <p:nvPr>
            <p:ph sz="quarter" idx="13"/>
          </p:nvPr>
        </p:nvSpPr>
        <p:spPr>
          <a:xfrm>
            <a:off x="295421" y="2063396"/>
            <a:ext cx="5698549" cy="3311189"/>
          </a:xfrm>
          <a:prstGeom prst="rect">
            <a:avLst/>
          </a:prstGeom>
        </p:spPr>
        <p:txBody>
          <a:bodyPr>
            <a:normAutofit/>
          </a:bodyPr>
          <a:lstStyle/>
          <a:p>
            <a:pPr marL="0" indent="0">
              <a:buNone/>
            </a:pPr>
            <a:r>
              <a:rPr lang="en-US" sz="3200" dirty="0"/>
              <a:t>demonstrations at the DNC and Kent State University were held to protest this conflict</a:t>
            </a:r>
          </a:p>
        </p:txBody>
      </p:sp>
      <p:sp>
        <p:nvSpPr>
          <p:cNvPr id="5" name="Content Placeholder 4"/>
          <p:cNvSpPr>
            <a:spLocks noGrp="1"/>
          </p:cNvSpPr>
          <p:nvPr>
            <p:ph sz="quarter" idx="14"/>
          </p:nvPr>
        </p:nvSpPr>
        <p:spPr/>
        <p:txBody>
          <a:bodyPr/>
          <a:lstStyle/>
          <a:p>
            <a:endParaRPr lang="en-US"/>
          </a:p>
        </p:txBody>
      </p:sp>
      <p:pic>
        <p:nvPicPr>
          <p:cNvPr id="4" name="Picture 3"/>
          <p:cNvPicPr>
            <a:picLocks noChangeAspect="1"/>
          </p:cNvPicPr>
          <p:nvPr/>
        </p:nvPicPr>
        <p:blipFill>
          <a:blip r:embed="rId2"/>
          <a:stretch>
            <a:fillRect/>
          </a:stretch>
        </p:blipFill>
        <p:spPr>
          <a:xfrm>
            <a:off x="5993970" y="1660020"/>
            <a:ext cx="5892967" cy="3910787"/>
          </a:xfrm>
          <a:prstGeom prst="rect">
            <a:avLst/>
          </a:prstGeom>
        </p:spPr>
      </p:pic>
    </p:spTree>
    <p:extLst>
      <p:ext uri="{BB962C8B-B14F-4D97-AF65-F5344CB8AC3E}">
        <p14:creationId xmlns:p14="http://schemas.microsoft.com/office/powerpoint/2010/main" val="307715918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6318913" cy="5262979"/>
          </a:xfrm>
          <a:prstGeom prst="rect">
            <a:avLst/>
          </a:prstGeom>
        </p:spPr>
        <p:txBody>
          <a:bodyPr wrap="square">
            <a:spAutoFit/>
          </a:bodyPr>
          <a:lstStyle/>
          <a:p>
            <a:pPr marL="285750" indent="-285750">
              <a:buFont typeface="Arial" panose="020B0604020202020204" pitchFamily="34" charset="0"/>
              <a:buChar char="•"/>
            </a:pPr>
            <a:r>
              <a:rPr lang="en-US" sz="2400" b="1" dirty="0" smtClean="0">
                <a:solidFill>
                  <a:srgbClr val="666666"/>
                </a:solidFill>
                <a:latin typeface="Verdana" panose="020B0604030504040204" pitchFamily="34" charset="0"/>
              </a:rPr>
              <a:t>Spirit </a:t>
            </a:r>
            <a:r>
              <a:rPr lang="en-US" sz="2400" b="1" dirty="0">
                <a:solidFill>
                  <a:srgbClr val="666666"/>
                </a:solidFill>
                <a:latin typeface="Verdana" panose="020B0604030504040204" pitchFamily="34" charset="0"/>
              </a:rPr>
              <a:t>or aspirations common to the whole of a nation.</a:t>
            </a:r>
          </a:p>
          <a:p>
            <a:pPr marL="285750" indent="-285750">
              <a:buFont typeface="Arial" panose="020B0604020202020204" pitchFamily="34" charset="0"/>
              <a:buChar char="•"/>
            </a:pPr>
            <a:r>
              <a:rPr lang="en-US" sz="2400" b="1" dirty="0">
                <a:solidFill>
                  <a:srgbClr val="666666"/>
                </a:solidFill>
                <a:latin typeface="Verdana" panose="020B0604030504040204" pitchFamily="34" charset="0"/>
              </a:rPr>
              <a:t>D</a:t>
            </a:r>
            <a:r>
              <a:rPr lang="en-US" sz="2400" b="1" dirty="0" smtClean="0">
                <a:solidFill>
                  <a:srgbClr val="666666"/>
                </a:solidFill>
                <a:latin typeface="Verdana" panose="020B0604030504040204" pitchFamily="34" charset="0"/>
              </a:rPr>
              <a:t>evotion </a:t>
            </a:r>
            <a:r>
              <a:rPr lang="en-US" sz="2400" b="1" dirty="0">
                <a:solidFill>
                  <a:srgbClr val="666666"/>
                </a:solidFill>
                <a:latin typeface="Verdana" panose="020B0604030504040204" pitchFamily="34" charset="0"/>
              </a:rPr>
              <a:t>and loyalty to one's own country; patriotism.</a:t>
            </a:r>
          </a:p>
          <a:p>
            <a:pPr marL="285750" indent="-285750">
              <a:buFont typeface="Arial" panose="020B0604020202020204" pitchFamily="34" charset="0"/>
              <a:buChar char="•"/>
            </a:pPr>
            <a:r>
              <a:rPr lang="en-US" sz="2400" b="1" dirty="0">
                <a:solidFill>
                  <a:srgbClr val="666666"/>
                </a:solidFill>
                <a:latin typeface="Verdana" panose="020B0604030504040204" pitchFamily="34" charset="0"/>
              </a:rPr>
              <a:t>E</a:t>
            </a:r>
            <a:r>
              <a:rPr lang="en-US" sz="2400" b="1" dirty="0" smtClean="0">
                <a:solidFill>
                  <a:srgbClr val="666666"/>
                </a:solidFill>
                <a:latin typeface="Verdana" panose="020B0604030504040204" pitchFamily="34" charset="0"/>
              </a:rPr>
              <a:t>xcessive </a:t>
            </a:r>
            <a:r>
              <a:rPr lang="en-US" sz="2400" b="1" dirty="0">
                <a:solidFill>
                  <a:srgbClr val="666666"/>
                </a:solidFill>
                <a:latin typeface="Verdana" panose="020B0604030504040204" pitchFamily="34" charset="0"/>
              </a:rPr>
              <a:t>patriotism; chauvinism.</a:t>
            </a:r>
          </a:p>
          <a:p>
            <a:pPr marL="285750" indent="-285750">
              <a:buFont typeface="Arial" panose="020B0604020202020204" pitchFamily="34" charset="0"/>
              <a:buChar char="•"/>
            </a:pPr>
            <a:r>
              <a:rPr lang="en-US" sz="2400" b="1" dirty="0">
                <a:solidFill>
                  <a:srgbClr val="666666"/>
                </a:solidFill>
                <a:latin typeface="Verdana" panose="020B0604030504040204" pitchFamily="34" charset="0"/>
              </a:rPr>
              <a:t>T</a:t>
            </a:r>
            <a:r>
              <a:rPr lang="en-US" sz="2400" b="1" dirty="0" smtClean="0">
                <a:solidFill>
                  <a:srgbClr val="666666"/>
                </a:solidFill>
                <a:latin typeface="Verdana" panose="020B0604030504040204" pitchFamily="34" charset="0"/>
              </a:rPr>
              <a:t>he </a:t>
            </a:r>
            <a:r>
              <a:rPr lang="en-US" sz="2400" b="1" dirty="0">
                <a:solidFill>
                  <a:srgbClr val="666666"/>
                </a:solidFill>
                <a:latin typeface="Verdana" panose="020B0604030504040204" pitchFamily="34" charset="0"/>
              </a:rPr>
              <a:t>desire for national advancement or political independence.</a:t>
            </a:r>
          </a:p>
          <a:p>
            <a:pPr marL="285750" indent="-285750">
              <a:buFont typeface="Arial" panose="020B0604020202020204" pitchFamily="34" charset="0"/>
              <a:buChar char="•"/>
            </a:pPr>
            <a:r>
              <a:rPr lang="en-US" sz="2400" b="1" dirty="0">
                <a:solidFill>
                  <a:srgbClr val="666666"/>
                </a:solidFill>
                <a:latin typeface="Verdana" panose="020B0604030504040204" pitchFamily="34" charset="0"/>
              </a:rPr>
              <a:t>T</a:t>
            </a:r>
            <a:r>
              <a:rPr lang="en-US" sz="2400" b="1" dirty="0" smtClean="0">
                <a:solidFill>
                  <a:srgbClr val="666666"/>
                </a:solidFill>
                <a:latin typeface="Verdana" panose="020B0604030504040204" pitchFamily="34" charset="0"/>
              </a:rPr>
              <a:t>he </a:t>
            </a:r>
            <a:r>
              <a:rPr lang="en-US" sz="2400" b="1" dirty="0">
                <a:solidFill>
                  <a:srgbClr val="666666"/>
                </a:solidFill>
                <a:latin typeface="Verdana" panose="020B0604030504040204" pitchFamily="34" charset="0"/>
              </a:rPr>
              <a:t>policy or doctrine of asserting the interests of one's own nation viewed as separate from the interests of other nations or the common interests of all nations</a:t>
            </a:r>
            <a:r>
              <a:rPr lang="en-US" sz="2400" b="1" dirty="0" smtClean="0">
                <a:solidFill>
                  <a:srgbClr val="666666"/>
                </a:solidFill>
                <a:latin typeface="Verdana" panose="020B0604030504040204" pitchFamily="34" charset="0"/>
              </a:rPr>
              <a:t>.</a:t>
            </a:r>
          </a:p>
        </p:txBody>
      </p:sp>
      <p:pic>
        <p:nvPicPr>
          <p:cNvPr id="3074" name="Picture 2" descr="https://mysticalbootcamp.files.wordpress.com/2011/11/our-flag-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6018" y="351069"/>
            <a:ext cx="3962731" cy="5096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627441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historymartinez.files.wordpress.com/2011/11/imperialism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91598" y="245660"/>
            <a:ext cx="6231577" cy="516888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0" y="851932"/>
            <a:ext cx="6096000" cy="3108543"/>
          </a:xfrm>
          <a:prstGeom prst="rect">
            <a:avLst/>
          </a:prstGeom>
        </p:spPr>
        <p:txBody>
          <a:bodyPr>
            <a:spAutoFit/>
          </a:bodyPr>
          <a:lstStyle/>
          <a:p>
            <a:pPr marL="285750" indent="-285750">
              <a:buFont typeface="Arial" panose="020B0604020202020204" pitchFamily="34" charset="0"/>
              <a:buChar char="•"/>
            </a:pPr>
            <a:r>
              <a:rPr lang="en-US" sz="2800" b="1" dirty="0" smtClean="0">
                <a:solidFill>
                  <a:srgbClr val="666666"/>
                </a:solidFill>
                <a:latin typeface="Verdana" panose="020B0604030504040204" pitchFamily="34" charset="0"/>
              </a:rPr>
              <a:t>The </a:t>
            </a:r>
            <a:r>
              <a:rPr lang="en-US" sz="2800" b="1" dirty="0">
                <a:solidFill>
                  <a:srgbClr val="666666"/>
                </a:solidFill>
                <a:latin typeface="Verdana" panose="020B0604030504040204" pitchFamily="34" charset="0"/>
              </a:rPr>
              <a:t>policy of extending </a:t>
            </a:r>
            <a:endParaRPr lang="en-US" sz="2800" b="1" dirty="0" smtClean="0">
              <a:solidFill>
                <a:srgbClr val="666666"/>
              </a:solidFill>
              <a:latin typeface="Verdana" panose="020B0604030504040204" pitchFamily="34" charset="0"/>
            </a:endParaRPr>
          </a:p>
          <a:p>
            <a:r>
              <a:rPr lang="en-US" sz="2800" b="1" dirty="0">
                <a:solidFill>
                  <a:srgbClr val="666666"/>
                </a:solidFill>
                <a:latin typeface="Verdana" panose="020B0604030504040204" pitchFamily="34" charset="0"/>
              </a:rPr>
              <a:t>t</a:t>
            </a:r>
            <a:r>
              <a:rPr lang="en-US" sz="2800" b="1" dirty="0" smtClean="0">
                <a:solidFill>
                  <a:srgbClr val="666666"/>
                </a:solidFill>
                <a:latin typeface="Verdana" panose="020B0604030504040204" pitchFamily="34" charset="0"/>
              </a:rPr>
              <a:t>he rule </a:t>
            </a:r>
            <a:r>
              <a:rPr lang="en-US" sz="2800" b="1" dirty="0">
                <a:solidFill>
                  <a:srgbClr val="666666"/>
                </a:solidFill>
                <a:latin typeface="Verdana" panose="020B0604030504040204" pitchFamily="34" charset="0"/>
              </a:rPr>
              <a:t>or authority of </a:t>
            </a:r>
            <a:r>
              <a:rPr lang="en-US" sz="2800" b="1" dirty="0" smtClean="0">
                <a:solidFill>
                  <a:srgbClr val="666666"/>
                </a:solidFill>
                <a:latin typeface="Verdana" panose="020B0604030504040204" pitchFamily="34" charset="0"/>
              </a:rPr>
              <a:t>an </a:t>
            </a:r>
          </a:p>
          <a:p>
            <a:r>
              <a:rPr lang="en-US" sz="2800" b="1" dirty="0" smtClean="0">
                <a:solidFill>
                  <a:srgbClr val="666666"/>
                </a:solidFill>
                <a:latin typeface="Verdana" panose="020B0604030504040204" pitchFamily="34" charset="0"/>
              </a:rPr>
              <a:t>Empire or </a:t>
            </a:r>
            <a:r>
              <a:rPr lang="en-US" sz="2800" b="1" dirty="0">
                <a:solidFill>
                  <a:srgbClr val="666666"/>
                </a:solidFill>
                <a:latin typeface="Verdana" panose="020B0604030504040204" pitchFamily="34" charset="0"/>
              </a:rPr>
              <a:t>nation over </a:t>
            </a:r>
            <a:endParaRPr lang="en-US" sz="2800" b="1" dirty="0" smtClean="0">
              <a:solidFill>
                <a:srgbClr val="666666"/>
              </a:solidFill>
              <a:latin typeface="Verdana" panose="020B0604030504040204" pitchFamily="34" charset="0"/>
            </a:endParaRPr>
          </a:p>
          <a:p>
            <a:r>
              <a:rPr lang="en-US" sz="2800" b="1" dirty="0" smtClean="0">
                <a:solidFill>
                  <a:srgbClr val="666666"/>
                </a:solidFill>
                <a:latin typeface="Verdana" panose="020B0604030504040204" pitchFamily="34" charset="0"/>
              </a:rPr>
              <a:t>foreign </a:t>
            </a:r>
            <a:r>
              <a:rPr lang="en-US" sz="2800" b="1" dirty="0">
                <a:solidFill>
                  <a:srgbClr val="666666"/>
                </a:solidFill>
                <a:latin typeface="Verdana" panose="020B0604030504040204" pitchFamily="34" charset="0"/>
              </a:rPr>
              <a:t>countries, or of acquiring and holding </a:t>
            </a:r>
            <a:r>
              <a:rPr lang="en-US" sz="2800" b="1" dirty="0" smtClean="0">
                <a:solidFill>
                  <a:srgbClr val="666666"/>
                </a:solidFill>
                <a:latin typeface="Verdana" panose="020B0604030504040204" pitchFamily="34" charset="0"/>
              </a:rPr>
              <a:t>colonies </a:t>
            </a:r>
            <a:r>
              <a:rPr lang="en-US" sz="2800" b="1" dirty="0">
                <a:solidFill>
                  <a:srgbClr val="666666"/>
                </a:solidFill>
                <a:latin typeface="Verdana" panose="020B0604030504040204" pitchFamily="34" charset="0"/>
              </a:rPr>
              <a:t>and </a:t>
            </a:r>
            <a:endParaRPr lang="en-US" sz="2800" b="1" dirty="0" smtClean="0">
              <a:solidFill>
                <a:srgbClr val="666666"/>
              </a:solidFill>
              <a:latin typeface="Verdana" panose="020B0604030504040204" pitchFamily="34" charset="0"/>
            </a:endParaRPr>
          </a:p>
          <a:p>
            <a:r>
              <a:rPr lang="en-US" sz="2800" b="1" dirty="0" smtClean="0">
                <a:solidFill>
                  <a:srgbClr val="666666"/>
                </a:solidFill>
                <a:latin typeface="Verdana" panose="020B0604030504040204" pitchFamily="34" charset="0"/>
              </a:rPr>
              <a:t>dependencies</a:t>
            </a:r>
            <a:r>
              <a:rPr lang="en-US" sz="2800" b="1" dirty="0">
                <a:solidFill>
                  <a:srgbClr val="666666"/>
                </a:solidFill>
                <a:latin typeface="Verdana" panose="020B0604030504040204" pitchFamily="34" charset="0"/>
              </a:rPr>
              <a:t>.</a:t>
            </a:r>
            <a:endParaRPr lang="en-US" sz="2800" b="1" dirty="0"/>
          </a:p>
        </p:txBody>
      </p:sp>
    </p:spTree>
    <p:extLst>
      <p:ext uri="{BB962C8B-B14F-4D97-AF65-F5344CB8AC3E}">
        <p14:creationId xmlns:p14="http://schemas.microsoft.com/office/powerpoint/2010/main" val="300222284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1153" y="235257"/>
            <a:ext cx="6096000" cy="3785652"/>
          </a:xfrm>
          <a:prstGeom prst="rect">
            <a:avLst/>
          </a:prstGeom>
        </p:spPr>
        <p:txBody>
          <a:bodyPr>
            <a:spAutoFit/>
          </a:bodyPr>
          <a:lstStyle/>
          <a:p>
            <a:pPr marL="285750" indent="-285750">
              <a:buFont typeface="Arial" panose="020B0604020202020204" pitchFamily="34" charset="0"/>
              <a:buChar char="•"/>
            </a:pPr>
            <a:r>
              <a:rPr lang="en-US" sz="2400" dirty="0">
                <a:solidFill>
                  <a:srgbClr val="333333"/>
                </a:solidFill>
                <a:latin typeface="Arial" panose="020B0604020202020204" pitchFamily="34" charset="0"/>
              </a:rPr>
              <a:t> </a:t>
            </a:r>
            <a:r>
              <a:rPr lang="en-US" sz="2400" dirty="0" smtClean="0">
                <a:solidFill>
                  <a:srgbClr val="333333"/>
                </a:solidFill>
                <a:latin typeface="Arial" panose="020B0604020202020204" pitchFamily="34" charset="0"/>
              </a:rPr>
              <a:t>Was </a:t>
            </a:r>
            <a:r>
              <a:rPr lang="en-US" sz="2400" dirty="0">
                <a:solidFill>
                  <a:srgbClr val="333333"/>
                </a:solidFill>
                <a:latin typeface="Arial" panose="020B0604020202020204" pitchFamily="34" charset="0"/>
              </a:rPr>
              <a:t>established on April 13, 1917 and headed by George Creel. </a:t>
            </a:r>
            <a:endParaRPr lang="en-US" sz="2400" dirty="0" smtClean="0">
              <a:solidFill>
                <a:srgbClr val="333333"/>
              </a:solidFill>
              <a:latin typeface="Arial" panose="020B0604020202020204" pitchFamily="34" charset="0"/>
            </a:endParaRPr>
          </a:p>
          <a:p>
            <a:pPr marL="285750" indent="-285750">
              <a:buFont typeface="Arial" panose="020B0604020202020204" pitchFamily="34" charset="0"/>
              <a:buChar char="•"/>
            </a:pPr>
            <a:r>
              <a:rPr lang="en-US" sz="2400" dirty="0" smtClean="0">
                <a:solidFill>
                  <a:srgbClr val="333333"/>
                </a:solidFill>
                <a:latin typeface="Arial" panose="020B0604020202020204" pitchFamily="34" charset="0"/>
              </a:rPr>
              <a:t>It provided </a:t>
            </a:r>
            <a:r>
              <a:rPr lang="en-US" sz="2400" dirty="0">
                <a:solidFill>
                  <a:srgbClr val="333333"/>
                </a:solidFill>
                <a:latin typeface="Arial" panose="020B0604020202020204" pitchFamily="34" charset="0"/>
              </a:rPr>
              <a:t>propaganda during WW1 to rally the support of American citizens for all aspects of the war effort. </a:t>
            </a:r>
            <a:r>
              <a:rPr lang="en-US" sz="2400" dirty="0" smtClean="0">
                <a:solidFill>
                  <a:srgbClr val="333333"/>
                </a:solidFill>
                <a:latin typeface="Arial" panose="020B0604020202020204" pitchFamily="34" charset="0"/>
              </a:rPr>
              <a:t>Information </a:t>
            </a:r>
            <a:r>
              <a:rPr lang="en-US" sz="2400" dirty="0">
                <a:solidFill>
                  <a:srgbClr val="333333"/>
                </a:solidFill>
                <a:latin typeface="Arial" panose="020B0604020202020204" pitchFamily="34" charset="0"/>
              </a:rPr>
              <a:t>in the form of propaganda was provided by </a:t>
            </a:r>
            <a:r>
              <a:rPr lang="en-US" sz="2400" dirty="0" smtClean="0">
                <a:solidFill>
                  <a:srgbClr val="333333"/>
                </a:solidFill>
                <a:latin typeface="Arial" panose="020B0604020202020204" pitchFamily="34" charset="0"/>
              </a:rPr>
              <a:t>the and </a:t>
            </a:r>
            <a:r>
              <a:rPr lang="en-US" sz="2400" dirty="0">
                <a:solidFill>
                  <a:srgbClr val="333333"/>
                </a:solidFill>
                <a:latin typeface="Arial" panose="020B0604020202020204" pitchFamily="34" charset="0"/>
              </a:rPr>
              <a:t>used in many different forms such as posters, pamphlets, magazines, billboards, movies, photographs, </a:t>
            </a:r>
            <a:r>
              <a:rPr lang="en-US" sz="2400" dirty="0" smtClean="0">
                <a:solidFill>
                  <a:srgbClr val="333333"/>
                </a:solidFill>
                <a:latin typeface="Arial" panose="020B0604020202020204" pitchFamily="34" charset="0"/>
              </a:rPr>
              <a:t>&amp; public speakers</a:t>
            </a:r>
            <a:endParaRPr lang="en-US" sz="2400" dirty="0"/>
          </a:p>
        </p:txBody>
      </p:sp>
      <p:pic>
        <p:nvPicPr>
          <p:cNvPr id="5122" name="Picture 2" descr="Woodrow Wils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4204" y="477672"/>
            <a:ext cx="4106026" cy="47903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353092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1153" y="204422"/>
            <a:ext cx="6096000" cy="3970318"/>
          </a:xfrm>
          <a:prstGeom prst="rect">
            <a:avLst/>
          </a:prstGeom>
        </p:spPr>
        <p:txBody>
          <a:bodyPr>
            <a:spAutoFit/>
          </a:bodyPr>
          <a:lstStyle/>
          <a:p>
            <a:r>
              <a:rPr lang="en-US" sz="2800" dirty="0" smtClean="0">
                <a:solidFill>
                  <a:srgbClr val="000000"/>
                </a:solidFill>
                <a:latin typeface="Roboto"/>
              </a:rPr>
              <a:t>1919: The </a:t>
            </a:r>
            <a:r>
              <a:rPr lang="en-US" sz="2800" dirty="0">
                <a:solidFill>
                  <a:srgbClr val="000000"/>
                </a:solidFill>
                <a:latin typeface="Roboto"/>
              </a:rPr>
              <a:t>distribution of leaflets using impassioned language claiming that the draft was a violation of the Thirteenth Amendment of the United States Constitution (Constitution) and encouraging people to “assert your opposition to the draft” was held </a:t>
            </a:r>
            <a:r>
              <a:rPr lang="en-US" sz="2800" b="1" i="1" u="sng" dirty="0">
                <a:solidFill>
                  <a:srgbClr val="000000"/>
                </a:solidFill>
                <a:latin typeface="Roboto"/>
              </a:rPr>
              <a:t>not</a:t>
            </a:r>
            <a:r>
              <a:rPr lang="en-US" sz="2800" dirty="0">
                <a:solidFill>
                  <a:srgbClr val="000000"/>
                </a:solidFill>
                <a:latin typeface="Roboto"/>
              </a:rPr>
              <a:t> to be protected speech.</a:t>
            </a:r>
            <a:endParaRPr lang="en-US" sz="2800" dirty="0"/>
          </a:p>
        </p:txBody>
      </p:sp>
      <p:pic>
        <p:nvPicPr>
          <p:cNvPr id="6146" name="Picture 2" descr="Constitution of the United States, page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8597" y="279555"/>
            <a:ext cx="4148384" cy="5015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996112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images.rarenewspapers.com/ebayimgs/12.7.2012/image08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6961" y="406033"/>
            <a:ext cx="3904160" cy="48802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81970" y="723037"/>
            <a:ext cx="6096000" cy="4832092"/>
          </a:xfrm>
          <a:prstGeom prst="rect">
            <a:avLst/>
          </a:prstGeom>
        </p:spPr>
        <p:txBody>
          <a:bodyPr>
            <a:spAutoFit/>
          </a:bodyPr>
          <a:lstStyle/>
          <a:p>
            <a:r>
              <a:rPr lang="en-US" sz="2800" dirty="0" smtClean="0">
                <a:solidFill>
                  <a:srgbClr val="555555"/>
                </a:solidFill>
                <a:latin typeface="Open Sans"/>
              </a:rPr>
              <a:t>A </a:t>
            </a:r>
            <a:r>
              <a:rPr lang="en-US" sz="2800" dirty="0">
                <a:solidFill>
                  <a:srgbClr val="555555"/>
                </a:solidFill>
                <a:latin typeface="Open Sans"/>
              </a:rPr>
              <a:t>list of moral guidelines that were developed by </a:t>
            </a:r>
            <a:r>
              <a:rPr lang="en-US" sz="2800" i="1" dirty="0">
                <a:solidFill>
                  <a:srgbClr val="555555"/>
                </a:solidFill>
                <a:latin typeface="Open Sans"/>
              </a:rPr>
              <a:t>Woodrow Wilson </a:t>
            </a:r>
            <a:r>
              <a:rPr lang="en-US" sz="2800" dirty="0">
                <a:solidFill>
                  <a:srgbClr val="555555"/>
                </a:solidFill>
                <a:latin typeface="Open Sans"/>
              </a:rPr>
              <a:t>as a response to the various causes of World War I</a:t>
            </a:r>
            <a:r>
              <a:rPr lang="en-US" sz="2800" dirty="0" smtClean="0">
                <a:solidFill>
                  <a:srgbClr val="555555"/>
                </a:solidFill>
                <a:latin typeface="Open Sans"/>
              </a:rPr>
              <a:t>.</a:t>
            </a:r>
          </a:p>
          <a:p>
            <a:r>
              <a:rPr lang="en-US" sz="2800" dirty="0" smtClean="0">
                <a:solidFill>
                  <a:srgbClr val="555555"/>
                </a:solidFill>
                <a:latin typeface="Open Sans"/>
              </a:rPr>
              <a:t> </a:t>
            </a:r>
            <a:r>
              <a:rPr lang="en-US" sz="2800" dirty="0">
                <a:solidFill>
                  <a:srgbClr val="555555"/>
                </a:solidFill>
                <a:latin typeface="Open Sans"/>
              </a:rPr>
              <a:t>He declared these guidelines to the world in a message to Congress on January 8, 1918</a:t>
            </a:r>
            <a:r>
              <a:rPr lang="en-US" sz="2800" dirty="0" smtClean="0">
                <a:solidFill>
                  <a:srgbClr val="555555"/>
                </a:solidFill>
                <a:latin typeface="Open Sans"/>
              </a:rPr>
              <a:t>.</a:t>
            </a:r>
          </a:p>
          <a:p>
            <a:r>
              <a:rPr lang="en-US" sz="2800" dirty="0" smtClean="0">
                <a:solidFill>
                  <a:srgbClr val="555555"/>
                </a:solidFill>
                <a:latin typeface="Open Sans"/>
              </a:rPr>
              <a:t> </a:t>
            </a:r>
            <a:r>
              <a:rPr lang="en-US" sz="2800" dirty="0">
                <a:solidFill>
                  <a:srgbClr val="555555"/>
                </a:solidFill>
                <a:latin typeface="Open Sans"/>
              </a:rPr>
              <a:t>When the war ended and the leaders of the victorious countries met to develop peace treaties and dole out punishments, </a:t>
            </a:r>
            <a:endParaRPr lang="en-US" sz="2800" dirty="0"/>
          </a:p>
        </p:txBody>
      </p:sp>
    </p:spTree>
    <p:extLst>
      <p:ext uri="{BB962C8B-B14F-4D97-AF65-F5344CB8AC3E}">
        <p14:creationId xmlns:p14="http://schemas.microsoft.com/office/powerpoint/2010/main" val="400376691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1027" y="169544"/>
            <a:ext cx="6096000" cy="4401205"/>
          </a:xfrm>
          <a:prstGeom prst="rect">
            <a:avLst/>
          </a:prstGeom>
        </p:spPr>
        <p:txBody>
          <a:bodyPr>
            <a:spAutoFit/>
          </a:bodyPr>
          <a:lstStyle/>
          <a:p>
            <a:r>
              <a:rPr lang="en-US" sz="3200" b="1" dirty="0">
                <a:solidFill>
                  <a:srgbClr val="404040"/>
                </a:solidFill>
                <a:latin typeface="Arial" panose="020B0604020202020204" pitchFamily="34" charset="0"/>
              </a:rPr>
              <a:t> </a:t>
            </a:r>
            <a:r>
              <a:rPr lang="en-US" sz="4000" b="1" dirty="0" smtClean="0">
                <a:solidFill>
                  <a:srgbClr val="404040"/>
                </a:solidFill>
                <a:latin typeface="Arial" panose="020B0604020202020204" pitchFamily="34" charset="0"/>
              </a:rPr>
              <a:t>The</a:t>
            </a:r>
            <a:r>
              <a:rPr lang="en-US" sz="4000" b="1" dirty="0">
                <a:solidFill>
                  <a:srgbClr val="404040"/>
                </a:solidFill>
                <a:latin typeface="Arial" panose="020B0604020202020204" pitchFamily="34" charset="0"/>
              </a:rPr>
              <a:t> treaty imposed on </a:t>
            </a:r>
            <a:endParaRPr lang="en-US" sz="4000" b="1" dirty="0" smtClean="0">
              <a:solidFill>
                <a:srgbClr val="404040"/>
              </a:solidFill>
              <a:latin typeface="Arial" panose="020B0604020202020204" pitchFamily="34" charset="0"/>
            </a:endParaRPr>
          </a:p>
          <a:p>
            <a:r>
              <a:rPr lang="en-US" sz="4000" b="1" dirty="0" smtClean="0">
                <a:solidFill>
                  <a:srgbClr val="404040"/>
                </a:solidFill>
                <a:latin typeface="Arial" panose="020B0604020202020204" pitchFamily="34" charset="0"/>
              </a:rPr>
              <a:t>Germany</a:t>
            </a:r>
            <a:r>
              <a:rPr lang="en-US" sz="4000" b="1" dirty="0">
                <a:solidFill>
                  <a:srgbClr val="404040"/>
                </a:solidFill>
                <a:latin typeface="Arial" panose="020B0604020202020204" pitchFamily="34" charset="0"/>
              </a:rPr>
              <a:t> by the Allied </a:t>
            </a:r>
            <a:endParaRPr lang="en-US" sz="4000" b="1" dirty="0" smtClean="0">
              <a:solidFill>
                <a:srgbClr val="404040"/>
              </a:solidFill>
              <a:latin typeface="Arial" panose="020B0604020202020204" pitchFamily="34" charset="0"/>
            </a:endParaRPr>
          </a:p>
          <a:p>
            <a:r>
              <a:rPr lang="en-US" sz="4000" b="1" dirty="0" smtClean="0">
                <a:solidFill>
                  <a:srgbClr val="404040"/>
                </a:solidFill>
                <a:latin typeface="Arial" panose="020B0604020202020204" pitchFamily="34" charset="0"/>
              </a:rPr>
              <a:t>powers</a:t>
            </a:r>
            <a:r>
              <a:rPr lang="en-US" sz="4000" b="1" dirty="0">
                <a:solidFill>
                  <a:srgbClr val="404040"/>
                </a:solidFill>
                <a:latin typeface="Arial" panose="020B0604020202020204" pitchFamily="34" charset="0"/>
              </a:rPr>
              <a:t> in </a:t>
            </a:r>
            <a:r>
              <a:rPr lang="en-US" sz="4000" b="1" dirty="0" smtClean="0">
                <a:solidFill>
                  <a:srgbClr val="404040"/>
                </a:solidFill>
                <a:latin typeface="Arial" panose="020B0604020202020204" pitchFamily="34" charset="0"/>
              </a:rPr>
              <a:t>1920</a:t>
            </a:r>
            <a:r>
              <a:rPr lang="en-US" sz="4000" b="1" dirty="0">
                <a:solidFill>
                  <a:srgbClr val="404040"/>
                </a:solidFill>
                <a:latin typeface="Arial" panose="020B0604020202020204" pitchFamily="34" charset="0"/>
              </a:rPr>
              <a:t> after </a:t>
            </a:r>
            <a:r>
              <a:rPr lang="en-US" sz="4000" b="1" dirty="0" smtClean="0">
                <a:solidFill>
                  <a:srgbClr val="404040"/>
                </a:solidFill>
                <a:latin typeface="Arial" panose="020B0604020202020204" pitchFamily="34" charset="0"/>
              </a:rPr>
              <a:t>the end</a:t>
            </a:r>
            <a:r>
              <a:rPr lang="en-US" sz="4000" b="1" dirty="0">
                <a:solidFill>
                  <a:srgbClr val="404040"/>
                </a:solidFill>
                <a:latin typeface="Arial" panose="020B0604020202020204" pitchFamily="34" charset="0"/>
              </a:rPr>
              <a:t> of World War I </a:t>
            </a:r>
            <a:endParaRPr lang="en-US" sz="4000" b="1" dirty="0" smtClean="0">
              <a:solidFill>
                <a:srgbClr val="404040"/>
              </a:solidFill>
              <a:latin typeface="Arial" panose="020B0604020202020204" pitchFamily="34" charset="0"/>
            </a:endParaRPr>
          </a:p>
          <a:p>
            <a:r>
              <a:rPr lang="en-US" sz="4000" b="1" dirty="0" smtClean="0">
                <a:solidFill>
                  <a:srgbClr val="404040"/>
                </a:solidFill>
                <a:latin typeface="Arial" panose="020B0604020202020204" pitchFamily="34" charset="0"/>
              </a:rPr>
              <a:t>which</a:t>
            </a:r>
            <a:r>
              <a:rPr lang="en-US" sz="4000" b="1" dirty="0">
                <a:solidFill>
                  <a:srgbClr val="404040"/>
                </a:solidFill>
                <a:latin typeface="Arial" panose="020B0604020202020204" pitchFamily="34" charset="0"/>
              </a:rPr>
              <a:t> demanded </a:t>
            </a:r>
            <a:endParaRPr lang="en-US" sz="4000" b="1" dirty="0" smtClean="0">
              <a:solidFill>
                <a:srgbClr val="404040"/>
              </a:solidFill>
              <a:latin typeface="Arial" panose="020B0604020202020204" pitchFamily="34" charset="0"/>
            </a:endParaRPr>
          </a:p>
          <a:p>
            <a:r>
              <a:rPr lang="en-US" sz="4000" b="1" dirty="0" smtClean="0">
                <a:solidFill>
                  <a:srgbClr val="404040"/>
                </a:solidFill>
                <a:latin typeface="Arial" panose="020B0604020202020204" pitchFamily="34" charset="0"/>
              </a:rPr>
              <a:t>exorbitant</a:t>
            </a:r>
            <a:r>
              <a:rPr lang="en-US" sz="4000" b="1" dirty="0">
                <a:solidFill>
                  <a:srgbClr val="404040"/>
                </a:solidFill>
                <a:latin typeface="Arial" panose="020B0604020202020204" pitchFamily="34" charset="0"/>
              </a:rPr>
              <a:t>  </a:t>
            </a:r>
            <a:r>
              <a:rPr lang="en-US" sz="4000" b="1" dirty="0" smtClean="0">
                <a:solidFill>
                  <a:srgbClr val="404040"/>
                </a:solidFill>
                <a:latin typeface="Arial" panose="020B0604020202020204" pitchFamily="34" charset="0"/>
              </a:rPr>
              <a:t>reparations</a:t>
            </a:r>
            <a:r>
              <a:rPr lang="en-US" sz="4000" b="1" dirty="0">
                <a:solidFill>
                  <a:srgbClr val="404040"/>
                </a:solidFill>
                <a:latin typeface="Arial" panose="020B0604020202020204" pitchFamily="34" charset="0"/>
              </a:rPr>
              <a:t> </a:t>
            </a:r>
            <a:endParaRPr lang="en-US" sz="4000" b="1" dirty="0" smtClean="0">
              <a:solidFill>
                <a:srgbClr val="404040"/>
              </a:solidFill>
              <a:latin typeface="Arial" panose="020B0604020202020204" pitchFamily="34" charset="0"/>
            </a:endParaRPr>
          </a:p>
          <a:p>
            <a:r>
              <a:rPr lang="en-US" sz="4000" b="1" dirty="0" smtClean="0">
                <a:solidFill>
                  <a:srgbClr val="404040"/>
                </a:solidFill>
                <a:latin typeface="Arial" panose="020B0604020202020204" pitchFamily="34" charset="0"/>
              </a:rPr>
              <a:t>from</a:t>
            </a:r>
            <a:r>
              <a:rPr lang="en-US" sz="4000" b="1" dirty="0">
                <a:solidFill>
                  <a:srgbClr val="404040"/>
                </a:solidFill>
                <a:latin typeface="Arial" panose="020B0604020202020204" pitchFamily="34" charset="0"/>
              </a:rPr>
              <a:t> the Germans</a:t>
            </a:r>
            <a:endParaRPr lang="en-US" sz="4000" b="1" dirty="0"/>
          </a:p>
        </p:txBody>
      </p:sp>
      <p:pic>
        <p:nvPicPr>
          <p:cNvPr id="8196" name="Picture 4" descr="http://formaementis.files.wordpress.com/2008/06/1919-treaty-of-versaill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47109" y="1419367"/>
            <a:ext cx="5119048" cy="3839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554574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http://image.slidesharecdn.com/day4redscare-coldwar-100311171526-phpapp02/95/day-4-red-scare-cold-war-2-72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815" y="197821"/>
            <a:ext cx="6934200" cy="520065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280845" y="1529578"/>
            <a:ext cx="4541628" cy="1754326"/>
          </a:xfrm>
          <a:prstGeom prst="rect">
            <a:avLst/>
          </a:prstGeom>
          <a:noFill/>
        </p:spPr>
        <p:txBody>
          <a:bodyPr wrap="none" rtlCol="0">
            <a:spAutoFit/>
          </a:bodyPr>
          <a:lstStyle/>
          <a:p>
            <a:r>
              <a:rPr lang="en-US" sz="3600" dirty="0" smtClean="0"/>
              <a:t>The First: 1917-1918</a:t>
            </a:r>
          </a:p>
          <a:p>
            <a:endParaRPr lang="en-US" sz="3600" dirty="0" smtClean="0"/>
          </a:p>
          <a:p>
            <a:r>
              <a:rPr lang="en-US" sz="3600" dirty="0" smtClean="0"/>
              <a:t>The Second: The 1950’s</a:t>
            </a:r>
            <a:endParaRPr lang="en-US" sz="3600" dirty="0"/>
          </a:p>
        </p:txBody>
      </p:sp>
    </p:spTree>
    <p:extLst>
      <p:ext uri="{BB962C8B-B14F-4D97-AF65-F5344CB8AC3E}">
        <p14:creationId xmlns:p14="http://schemas.microsoft.com/office/powerpoint/2010/main" val="348918172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image.slidesharecdn.com/comparingwashingtonduboisandgarvey-140307104141-phpapp01/95/comparing-washington-dubois-and-garvey-1-638.jpg?cb=139421077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0918" y="693690"/>
            <a:ext cx="6076950" cy="456247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424381" y="1542196"/>
            <a:ext cx="4299575" cy="461665"/>
          </a:xfrm>
          <a:prstGeom prst="rect">
            <a:avLst/>
          </a:prstGeom>
          <a:noFill/>
        </p:spPr>
        <p:txBody>
          <a:bodyPr wrap="none" rtlCol="0">
            <a:spAutoFit/>
          </a:bodyPr>
          <a:lstStyle/>
          <a:p>
            <a:r>
              <a:rPr lang="en-US" sz="2400" dirty="0" smtClean="0"/>
              <a:t>DISCUSS the role of each person!</a:t>
            </a:r>
            <a:endParaRPr lang="en-US" sz="2400" dirty="0"/>
          </a:p>
        </p:txBody>
      </p:sp>
    </p:spTree>
    <p:extLst>
      <p:ext uri="{BB962C8B-B14F-4D97-AF65-F5344CB8AC3E}">
        <p14:creationId xmlns:p14="http://schemas.microsoft.com/office/powerpoint/2010/main" val="376684463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abstractpolitics.com/abrown/abstractpolitics/wp-content/uploads/2010/10/Prohibi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348" y="279235"/>
            <a:ext cx="4324350" cy="422910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780176" y="1965278"/>
            <a:ext cx="6805068" cy="1077218"/>
          </a:xfrm>
          <a:prstGeom prst="rect">
            <a:avLst/>
          </a:prstGeom>
          <a:noFill/>
        </p:spPr>
        <p:txBody>
          <a:bodyPr wrap="none" rtlCol="0">
            <a:spAutoFit/>
          </a:bodyPr>
          <a:lstStyle/>
          <a:p>
            <a:r>
              <a:rPr lang="en-US" sz="3200" dirty="0" smtClean="0"/>
              <a:t>The 21</a:t>
            </a:r>
            <a:r>
              <a:rPr lang="en-US" sz="3200" baseline="30000" dirty="0" smtClean="0"/>
              <a:t>st</a:t>
            </a:r>
            <a:r>
              <a:rPr lang="en-US" sz="3200" dirty="0" smtClean="0"/>
              <a:t> Amendment to the </a:t>
            </a:r>
            <a:r>
              <a:rPr lang="en-US" sz="3200" i="1" dirty="0" smtClean="0"/>
              <a:t>Constitution </a:t>
            </a:r>
          </a:p>
          <a:p>
            <a:r>
              <a:rPr lang="en-US" sz="3200" dirty="0" smtClean="0"/>
              <a:t>did what?</a:t>
            </a:r>
            <a:endParaRPr lang="en-US" sz="3200" dirty="0"/>
          </a:p>
        </p:txBody>
      </p:sp>
    </p:spTree>
    <p:extLst>
      <p:ext uri="{BB962C8B-B14F-4D97-AF65-F5344CB8AC3E}">
        <p14:creationId xmlns:p14="http://schemas.microsoft.com/office/powerpoint/2010/main" val="311023673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60059" y="255683"/>
            <a:ext cx="9674251" cy="2308324"/>
          </a:xfrm>
          <a:prstGeom prst="rect">
            <a:avLst/>
          </a:prstGeom>
          <a:noFill/>
        </p:spPr>
        <p:txBody>
          <a:bodyPr wrap="none" rtlCol="0">
            <a:spAutoFit/>
          </a:bodyPr>
          <a:lstStyle/>
          <a:p>
            <a:r>
              <a:rPr lang="en-US" sz="3600" dirty="0" smtClean="0"/>
              <a:t>What were the actions of Attorney General Palmer, </a:t>
            </a:r>
          </a:p>
          <a:p>
            <a:r>
              <a:rPr lang="en-US" sz="3600" dirty="0" smtClean="0"/>
              <a:t>assisted by J. Edgar Hoover, </a:t>
            </a:r>
          </a:p>
          <a:p>
            <a:r>
              <a:rPr lang="en-US" sz="3600" dirty="0" smtClean="0"/>
              <a:t>arresting and deporting foreign-born radicals, </a:t>
            </a:r>
          </a:p>
          <a:p>
            <a:r>
              <a:rPr lang="en-US" sz="3600" dirty="0" smtClean="0"/>
              <a:t>including Emma Goldman referred to as?</a:t>
            </a:r>
            <a:endParaRPr lang="en-US" sz="3600" dirty="0"/>
          </a:p>
        </p:txBody>
      </p:sp>
      <p:pic>
        <p:nvPicPr>
          <p:cNvPr id="12290" name="Picture 2" descr="http://3.bp.blogspot.com/-K-aIA9Kyiyg/UQwMU2ruYXI/AAAAAAAAaco/qp_kFlwG4r8/s1600/Police+raid+a+gambler%2527s+den.+Several+loads+of+book+makers+were+taken+from+the+E.+St.+address+by+the+police.+192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1700" y="2564007"/>
            <a:ext cx="6772275" cy="30726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71896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 </a:t>
            </a:r>
            <a:endParaRPr lang="en-US" dirty="0"/>
          </a:p>
        </p:txBody>
      </p:sp>
      <p:sp>
        <p:nvSpPr>
          <p:cNvPr id="3" name="Content Placeholder 2"/>
          <p:cNvSpPr>
            <a:spLocks noGrp="1"/>
          </p:cNvSpPr>
          <p:nvPr>
            <p:ph sz="quarter" idx="13"/>
          </p:nvPr>
        </p:nvSpPr>
        <p:spPr>
          <a:xfrm>
            <a:off x="138606" y="2175938"/>
            <a:ext cx="5088714" cy="3311189"/>
          </a:xfrm>
          <a:prstGeom prst="rect">
            <a:avLst/>
          </a:prstGeom>
        </p:spPr>
        <p:txBody>
          <a:bodyPr>
            <a:normAutofit/>
          </a:bodyPr>
          <a:lstStyle/>
          <a:p>
            <a:pPr marL="0" indent="0">
              <a:buNone/>
            </a:pPr>
            <a:r>
              <a:rPr lang="en-US" sz="3600" dirty="0"/>
              <a:t>2 immigrants arrested and executed despite weak evidence</a:t>
            </a:r>
          </a:p>
        </p:txBody>
      </p:sp>
      <p:sp>
        <p:nvSpPr>
          <p:cNvPr id="5" name="Content Placeholder 4"/>
          <p:cNvSpPr>
            <a:spLocks noGrp="1"/>
          </p:cNvSpPr>
          <p:nvPr>
            <p:ph sz="quarter" idx="14"/>
          </p:nvPr>
        </p:nvSpPr>
        <p:spPr/>
        <p:txBody>
          <a:bodyPr/>
          <a:lstStyle/>
          <a:p>
            <a:endParaRPr lang="en-US"/>
          </a:p>
        </p:txBody>
      </p:sp>
      <p:pic>
        <p:nvPicPr>
          <p:cNvPr id="4" name="Picture 3"/>
          <p:cNvPicPr>
            <a:picLocks noChangeAspect="1"/>
          </p:cNvPicPr>
          <p:nvPr/>
        </p:nvPicPr>
        <p:blipFill>
          <a:blip r:embed="rId2"/>
          <a:stretch>
            <a:fillRect/>
          </a:stretch>
        </p:blipFill>
        <p:spPr>
          <a:xfrm>
            <a:off x="5227320" y="2063396"/>
            <a:ext cx="6406870" cy="3960610"/>
          </a:xfrm>
          <a:prstGeom prst="rect">
            <a:avLst/>
          </a:prstGeom>
        </p:spPr>
      </p:pic>
    </p:spTree>
    <p:extLst>
      <p:ext uri="{BB962C8B-B14F-4D97-AF65-F5344CB8AC3E}">
        <p14:creationId xmlns:p14="http://schemas.microsoft.com/office/powerpoint/2010/main" val="610790401"/>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2.bp.blogspot.com/-Im0kdx7a6ik/T7oJ3OYdOQI/AAAAAAAAApQ/IcIpo9pSm9s/s1600/Hooverville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31558" y="959273"/>
            <a:ext cx="6309009" cy="429433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0" y="959273"/>
            <a:ext cx="6096000" cy="3046988"/>
          </a:xfrm>
          <a:prstGeom prst="rect">
            <a:avLst/>
          </a:prstGeom>
        </p:spPr>
        <p:txBody>
          <a:bodyPr>
            <a:spAutoFit/>
          </a:bodyPr>
          <a:lstStyle/>
          <a:p>
            <a:r>
              <a:rPr lang="en-US" sz="3200" dirty="0">
                <a:solidFill>
                  <a:srgbClr val="404040"/>
                </a:solidFill>
                <a:latin typeface="Arial" panose="020B0604020202020204" pitchFamily="34" charset="0"/>
              </a:rPr>
              <a:t>C</a:t>
            </a:r>
            <a:r>
              <a:rPr lang="en-US" sz="3200" dirty="0" smtClean="0">
                <a:solidFill>
                  <a:srgbClr val="404040"/>
                </a:solidFill>
                <a:latin typeface="Arial" panose="020B0604020202020204" pitchFamily="34" charset="0"/>
              </a:rPr>
              <a:t>rudely</a:t>
            </a:r>
            <a:r>
              <a:rPr lang="en-US" sz="3200" dirty="0">
                <a:solidFill>
                  <a:srgbClr val="404040"/>
                </a:solidFill>
                <a:latin typeface="Arial" panose="020B0604020202020204" pitchFamily="34" charset="0"/>
              </a:rPr>
              <a:t> built </a:t>
            </a:r>
            <a:r>
              <a:rPr lang="en-US" sz="3200" dirty="0" smtClean="0">
                <a:solidFill>
                  <a:srgbClr val="404040"/>
                </a:solidFill>
                <a:latin typeface="Arial" panose="020B0604020202020204" pitchFamily="34" charset="0"/>
              </a:rPr>
              <a:t>camps</a:t>
            </a:r>
            <a:r>
              <a:rPr lang="en-US" sz="3200" dirty="0">
                <a:solidFill>
                  <a:srgbClr val="404040"/>
                </a:solidFill>
                <a:latin typeface="Arial" panose="020B0604020202020204" pitchFamily="34" charset="0"/>
              </a:rPr>
              <a:t> put up </a:t>
            </a:r>
            <a:endParaRPr lang="en-US" sz="3200" dirty="0" smtClean="0">
              <a:solidFill>
                <a:srgbClr val="404040"/>
              </a:solidFill>
              <a:latin typeface="Arial" panose="020B0604020202020204" pitchFamily="34" charset="0"/>
            </a:endParaRPr>
          </a:p>
          <a:p>
            <a:r>
              <a:rPr lang="en-US" sz="3200" dirty="0" smtClean="0">
                <a:solidFill>
                  <a:srgbClr val="404040"/>
                </a:solidFill>
                <a:latin typeface="Arial" panose="020B0604020202020204" pitchFamily="34" charset="0"/>
              </a:rPr>
              <a:t>usually</a:t>
            </a:r>
            <a:r>
              <a:rPr lang="en-US" sz="3200" dirty="0">
                <a:solidFill>
                  <a:srgbClr val="404040"/>
                </a:solidFill>
                <a:latin typeface="Arial" panose="020B0604020202020204" pitchFamily="34" charset="0"/>
              </a:rPr>
              <a:t> on the </a:t>
            </a:r>
            <a:r>
              <a:rPr lang="en-US" sz="3200" dirty="0" smtClean="0">
                <a:solidFill>
                  <a:srgbClr val="404040"/>
                </a:solidFill>
                <a:latin typeface="Arial" panose="020B0604020202020204" pitchFamily="34" charset="0"/>
              </a:rPr>
              <a:t>edge</a:t>
            </a:r>
            <a:r>
              <a:rPr lang="en-US" sz="3200" dirty="0">
                <a:solidFill>
                  <a:srgbClr val="404040"/>
                </a:solidFill>
                <a:latin typeface="Arial" panose="020B0604020202020204" pitchFamily="34" charset="0"/>
              </a:rPr>
              <a:t> </a:t>
            </a:r>
            <a:r>
              <a:rPr lang="en-US" sz="3200" dirty="0" smtClean="0">
                <a:solidFill>
                  <a:srgbClr val="404040"/>
                </a:solidFill>
                <a:latin typeface="Arial" panose="020B0604020202020204" pitchFamily="34" charset="0"/>
              </a:rPr>
              <a:t> </a:t>
            </a:r>
          </a:p>
          <a:p>
            <a:r>
              <a:rPr lang="en-US" sz="3200" dirty="0" smtClean="0">
                <a:solidFill>
                  <a:srgbClr val="404040"/>
                </a:solidFill>
                <a:latin typeface="Arial" panose="020B0604020202020204" pitchFamily="34" charset="0"/>
              </a:rPr>
              <a:t>of</a:t>
            </a:r>
            <a:r>
              <a:rPr lang="en-US" sz="3200" dirty="0">
                <a:solidFill>
                  <a:srgbClr val="404040"/>
                </a:solidFill>
                <a:latin typeface="Arial" panose="020B0604020202020204" pitchFamily="34" charset="0"/>
              </a:rPr>
              <a:t> a town to house the </a:t>
            </a:r>
            <a:endParaRPr lang="en-US" sz="3200" dirty="0" smtClean="0">
              <a:solidFill>
                <a:srgbClr val="404040"/>
              </a:solidFill>
              <a:latin typeface="Arial" panose="020B0604020202020204" pitchFamily="34" charset="0"/>
            </a:endParaRPr>
          </a:p>
          <a:p>
            <a:r>
              <a:rPr lang="en-US" sz="3200" dirty="0" smtClean="0">
                <a:solidFill>
                  <a:srgbClr val="404040"/>
                </a:solidFill>
                <a:latin typeface="Arial" panose="020B0604020202020204" pitchFamily="34" charset="0"/>
              </a:rPr>
              <a:t>dispossessed</a:t>
            </a:r>
            <a:r>
              <a:rPr lang="en-US" sz="3200" dirty="0">
                <a:solidFill>
                  <a:srgbClr val="404040"/>
                </a:solidFill>
                <a:latin typeface="Arial" panose="020B0604020202020204" pitchFamily="34" charset="0"/>
              </a:rPr>
              <a:t> and </a:t>
            </a:r>
            <a:endParaRPr lang="en-US" sz="3200" dirty="0" smtClean="0">
              <a:solidFill>
                <a:srgbClr val="404040"/>
              </a:solidFill>
              <a:latin typeface="Arial" panose="020B0604020202020204" pitchFamily="34" charset="0"/>
            </a:endParaRPr>
          </a:p>
          <a:p>
            <a:r>
              <a:rPr lang="en-US" sz="3200" dirty="0" smtClean="0">
                <a:solidFill>
                  <a:srgbClr val="404040"/>
                </a:solidFill>
                <a:latin typeface="Arial" panose="020B0604020202020204" pitchFamily="34" charset="0"/>
              </a:rPr>
              <a:t>destitute</a:t>
            </a:r>
            <a:r>
              <a:rPr lang="en-US" sz="3200" dirty="0">
                <a:solidFill>
                  <a:srgbClr val="404040"/>
                </a:solidFill>
                <a:latin typeface="Arial" panose="020B0604020202020204" pitchFamily="34" charset="0"/>
              </a:rPr>
              <a:t> during </a:t>
            </a:r>
            <a:r>
              <a:rPr lang="en-US" sz="3200" dirty="0" smtClean="0">
                <a:solidFill>
                  <a:srgbClr val="404040"/>
                </a:solidFill>
                <a:latin typeface="Arial" panose="020B0604020202020204" pitchFamily="34" charset="0"/>
              </a:rPr>
              <a:t>the </a:t>
            </a:r>
          </a:p>
          <a:p>
            <a:r>
              <a:rPr lang="en-US" sz="3200" dirty="0" smtClean="0">
                <a:solidFill>
                  <a:srgbClr val="404040"/>
                </a:solidFill>
                <a:latin typeface="Arial" panose="020B0604020202020204" pitchFamily="34" charset="0"/>
              </a:rPr>
              <a:t>depression</a:t>
            </a:r>
            <a:r>
              <a:rPr lang="en-US" sz="3200" dirty="0">
                <a:solidFill>
                  <a:srgbClr val="404040"/>
                </a:solidFill>
                <a:latin typeface="Arial" panose="020B0604020202020204" pitchFamily="34" charset="0"/>
              </a:rPr>
              <a:t> of the 1930s.</a:t>
            </a:r>
            <a:endParaRPr lang="en-US" sz="3200" dirty="0"/>
          </a:p>
        </p:txBody>
      </p:sp>
    </p:spTree>
    <p:extLst>
      <p:ext uri="{BB962C8B-B14F-4D97-AF65-F5344CB8AC3E}">
        <p14:creationId xmlns:p14="http://schemas.microsoft.com/office/powerpoint/2010/main" val="132586554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523026225"/>
              </p:ext>
            </p:extLst>
          </p:nvPr>
        </p:nvGraphicFramePr>
        <p:xfrm>
          <a:off x="204718" y="0"/>
          <a:ext cx="4829936" cy="6217920"/>
        </p:xfrm>
        <a:graphic>
          <a:graphicData uri="http://schemas.openxmlformats.org/drawingml/2006/table">
            <a:tbl>
              <a:tblPr/>
              <a:tblGrid>
                <a:gridCol w="4829936"/>
              </a:tblGrid>
              <a:tr h="3969556">
                <a:tc>
                  <a:txBody>
                    <a:bodyPr/>
                    <a:lstStyle/>
                    <a:p>
                      <a:pPr marL="342900" indent="-342900">
                        <a:buFont typeface="Arial" panose="020B0604020202020204" pitchFamily="34" charset="0"/>
                        <a:buChar char="•"/>
                      </a:pPr>
                      <a:r>
                        <a:rPr lang="en-US" sz="2400" dirty="0" smtClean="0">
                          <a:effectLst/>
                          <a:latin typeface="Arial" panose="020B0604020202020204" pitchFamily="34" charset="0"/>
                        </a:rPr>
                        <a:t>One </a:t>
                      </a:r>
                      <a:r>
                        <a:rPr lang="en-US" sz="2400" dirty="0">
                          <a:effectLst/>
                          <a:latin typeface="Arial" panose="020B0604020202020204" pitchFamily="34" charset="0"/>
                        </a:rPr>
                        <a:t>of the most famous and successful projects begun by the federal government during the Great Depression </a:t>
                      </a:r>
                      <a:endParaRPr lang="en-US" sz="2400" dirty="0" smtClean="0">
                        <a:effectLst/>
                        <a:latin typeface="Arial" panose="020B0604020202020204" pitchFamily="34" charset="0"/>
                      </a:endParaRPr>
                    </a:p>
                    <a:p>
                      <a:pPr marL="342900" indent="-342900">
                        <a:buFont typeface="Arial" panose="020B0604020202020204" pitchFamily="34" charset="0"/>
                        <a:buChar char="•"/>
                      </a:pPr>
                      <a:r>
                        <a:rPr lang="en-US" sz="2400" dirty="0" smtClean="0">
                          <a:effectLst/>
                          <a:latin typeface="Arial" panose="020B0604020202020204" pitchFamily="34" charset="0"/>
                        </a:rPr>
                        <a:t>During </a:t>
                      </a:r>
                      <a:r>
                        <a:rPr lang="en-US" sz="2400" dirty="0">
                          <a:effectLst/>
                          <a:latin typeface="Arial" panose="020B0604020202020204" pitchFamily="34" charset="0"/>
                        </a:rPr>
                        <a:t>the Great Depression of the 1930s, President Franklin D. Roosevelt set up many new projects and agencies to help the hardest hit areas of the United States. </a:t>
                      </a:r>
                      <a:endParaRPr lang="en-US" sz="2400" dirty="0" smtClean="0">
                        <a:effectLst/>
                        <a:latin typeface="Arial" panose="020B0604020202020204" pitchFamily="34" charset="0"/>
                      </a:endParaRPr>
                    </a:p>
                    <a:p>
                      <a:pPr marL="342900" indent="-342900">
                        <a:buFont typeface="Arial" panose="020B0604020202020204" pitchFamily="34" charset="0"/>
                        <a:buChar char="•"/>
                      </a:pPr>
                      <a:r>
                        <a:rPr lang="en-US" sz="2400" dirty="0" smtClean="0">
                          <a:effectLst/>
                          <a:latin typeface="Arial" panose="020B0604020202020204" pitchFamily="34" charset="0"/>
                        </a:rPr>
                        <a:t>It was </a:t>
                      </a:r>
                      <a:r>
                        <a:rPr lang="en-US" sz="2400" dirty="0">
                          <a:effectLst/>
                          <a:latin typeface="Arial" panose="020B0604020202020204" pitchFamily="34" charset="0"/>
                        </a:rPr>
                        <a:t>continually dealing with floods, deforestation, and eroded land. </a:t>
                      </a:r>
                      <a:r>
                        <a:rPr lang="en-US" sz="2400" dirty="0" smtClean="0">
                          <a:effectLst/>
                          <a:latin typeface="Arial" panose="020B0604020202020204" pitchFamily="34" charset="0"/>
                        </a:rPr>
                        <a:t>It</a:t>
                      </a:r>
                      <a:r>
                        <a:rPr lang="en-US" sz="2400" baseline="0" dirty="0" smtClean="0">
                          <a:effectLst/>
                          <a:latin typeface="Arial" panose="020B0604020202020204" pitchFamily="34" charset="0"/>
                        </a:rPr>
                        <a:t> </a:t>
                      </a:r>
                      <a:r>
                        <a:rPr lang="en-US" sz="2400" dirty="0" smtClean="0">
                          <a:effectLst/>
                          <a:latin typeface="Arial" panose="020B0604020202020204" pitchFamily="34" charset="0"/>
                        </a:rPr>
                        <a:t>aimed </a:t>
                      </a:r>
                      <a:r>
                        <a:rPr lang="en-US" sz="2400" dirty="0">
                          <a:effectLst/>
                          <a:latin typeface="Arial" panose="020B0604020202020204" pitchFamily="34" charset="0"/>
                        </a:rPr>
                        <a:t>to help reduce these problems by teaching better farming methods, replanting trees, and building dams.</a:t>
                      </a:r>
                      <a:endParaRPr lang="en-US" sz="2400" dirty="0"/>
                    </a:p>
                  </a:txBody>
                  <a:tcPr marL="0" marR="0" marT="0" marB="0">
                    <a:lnL>
                      <a:noFill/>
                    </a:lnL>
                    <a:lnR>
                      <a:noFill/>
                    </a:lnR>
                    <a:lnT>
                      <a:noFill/>
                    </a:lnT>
                    <a:lnB>
                      <a:noFill/>
                    </a:lnB>
                    <a:solidFill>
                      <a:srgbClr val="FFFFFF"/>
                    </a:solidFill>
                  </a:tcPr>
                </a:tc>
              </a:tr>
            </a:tbl>
          </a:graphicData>
        </a:graphic>
      </p:graphicFrame>
      <p:pic>
        <p:nvPicPr>
          <p:cNvPr id="14338" name="Picture 2" descr="http://1.bp.blogspot.com/-VK00LZpNA3Q/TZyT57CaWoI/AAAAAAAAADU/fhgJEKqYfQY/s1600/FD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7383" y="114457"/>
            <a:ext cx="5985584" cy="6144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713173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www.authentichistory.com/1930-1939/2-fdr/5-courtpacking/1937sc_0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1587" y="0"/>
            <a:ext cx="5274758" cy="619608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0" y="682388"/>
            <a:ext cx="5976316" cy="2554545"/>
          </a:xfrm>
          <a:prstGeom prst="rect">
            <a:avLst/>
          </a:prstGeom>
          <a:noFill/>
        </p:spPr>
        <p:txBody>
          <a:bodyPr wrap="none" rtlCol="0">
            <a:spAutoFit/>
          </a:bodyPr>
          <a:lstStyle/>
          <a:p>
            <a:r>
              <a:rPr lang="en-US" sz="4000" dirty="0" smtClean="0"/>
              <a:t>What is this all about?</a:t>
            </a:r>
          </a:p>
          <a:p>
            <a:endParaRPr lang="en-US" sz="4000" dirty="0" smtClean="0"/>
          </a:p>
          <a:p>
            <a:r>
              <a:rPr lang="en-US" sz="4000" dirty="0" smtClean="0"/>
              <a:t>What did the disagreement </a:t>
            </a:r>
          </a:p>
          <a:p>
            <a:r>
              <a:rPr lang="en-US" sz="4000" dirty="0" smtClean="0"/>
              <a:t>lead to?</a:t>
            </a:r>
            <a:endParaRPr lang="en-US" sz="4000" dirty="0"/>
          </a:p>
        </p:txBody>
      </p:sp>
    </p:spTree>
    <p:extLst>
      <p:ext uri="{BB962C8B-B14F-4D97-AF65-F5344CB8AC3E}">
        <p14:creationId xmlns:p14="http://schemas.microsoft.com/office/powerpoint/2010/main" val="164181416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tse1.mm.bing.net/th?id=OIP.M50dfc5a8e86b57e3a7d364f9a7c89945o1&amp;w=300&amp;h=300&amp;p=0&amp;pid=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2443" y="386580"/>
            <a:ext cx="6781562" cy="508617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95534" y="2098669"/>
            <a:ext cx="4030270" cy="830997"/>
          </a:xfrm>
          <a:prstGeom prst="rect">
            <a:avLst/>
          </a:prstGeom>
          <a:noFill/>
        </p:spPr>
        <p:txBody>
          <a:bodyPr wrap="none" rtlCol="0">
            <a:spAutoFit/>
          </a:bodyPr>
          <a:lstStyle/>
          <a:p>
            <a:r>
              <a:rPr lang="en-US" sz="4800" dirty="0" smtClean="0"/>
              <a:t>What was this?</a:t>
            </a:r>
            <a:endParaRPr lang="en-US" sz="4800" dirty="0"/>
          </a:p>
        </p:txBody>
      </p:sp>
    </p:spTree>
    <p:extLst>
      <p:ext uri="{BB962C8B-B14F-4D97-AF65-F5344CB8AC3E}">
        <p14:creationId xmlns:p14="http://schemas.microsoft.com/office/powerpoint/2010/main" val="11218612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11. </a:t>
            </a:r>
            <a:endParaRPr lang="en-US" dirty="0"/>
          </a:p>
        </p:txBody>
      </p:sp>
      <p:sp>
        <p:nvSpPr>
          <p:cNvPr id="3" name="Content Placeholder 2"/>
          <p:cNvSpPr>
            <a:spLocks noGrp="1"/>
          </p:cNvSpPr>
          <p:nvPr>
            <p:ph sz="quarter" idx="13"/>
          </p:nvPr>
        </p:nvSpPr>
        <p:spPr>
          <a:xfrm>
            <a:off x="126609" y="2063396"/>
            <a:ext cx="5647905" cy="3311189"/>
          </a:xfrm>
          <a:prstGeom prst="rect">
            <a:avLst/>
          </a:prstGeom>
        </p:spPr>
        <p:txBody>
          <a:bodyPr>
            <a:normAutofit/>
          </a:bodyPr>
          <a:lstStyle/>
          <a:p>
            <a:pPr marL="0" indent="0">
              <a:buNone/>
            </a:pPr>
            <a:r>
              <a:rPr lang="en-US" sz="3600" dirty="0"/>
              <a:t>had programs to improve the quality of life for former slaves</a:t>
            </a:r>
          </a:p>
        </p:txBody>
      </p:sp>
      <p:sp>
        <p:nvSpPr>
          <p:cNvPr id="4" name="Content Placeholder 3"/>
          <p:cNvSpPr>
            <a:spLocks noGrp="1"/>
          </p:cNvSpPr>
          <p:nvPr>
            <p:ph sz="quarter" idx="14"/>
          </p:nvPr>
        </p:nvSpPr>
        <p:spPr/>
        <p:txBody>
          <a:bodyPr/>
          <a:lstStyle/>
          <a:p>
            <a:endParaRPr lang="en-US"/>
          </a:p>
        </p:txBody>
      </p:sp>
      <p:pic>
        <p:nvPicPr>
          <p:cNvPr id="5" name="Picture 4"/>
          <p:cNvPicPr>
            <a:picLocks noChangeAspect="1"/>
          </p:cNvPicPr>
          <p:nvPr/>
        </p:nvPicPr>
        <p:blipFill>
          <a:blip r:embed="rId2"/>
          <a:stretch>
            <a:fillRect/>
          </a:stretch>
        </p:blipFill>
        <p:spPr>
          <a:xfrm>
            <a:off x="5532722" y="1264870"/>
            <a:ext cx="6009035" cy="39659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507043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12.</a:t>
            </a:r>
            <a:endParaRPr lang="en-US" dirty="0"/>
          </a:p>
        </p:txBody>
      </p:sp>
      <p:sp>
        <p:nvSpPr>
          <p:cNvPr id="3" name="Content Placeholder 2"/>
          <p:cNvSpPr>
            <a:spLocks noGrp="1"/>
          </p:cNvSpPr>
          <p:nvPr>
            <p:ph sz="quarter" idx="13"/>
          </p:nvPr>
        </p:nvSpPr>
        <p:spPr>
          <a:xfrm>
            <a:off x="182880" y="2063396"/>
            <a:ext cx="5591634" cy="3311189"/>
          </a:xfrm>
          <a:prstGeom prst="rect">
            <a:avLst/>
          </a:prstGeom>
        </p:spPr>
        <p:txBody>
          <a:bodyPr>
            <a:normAutofit/>
          </a:bodyPr>
          <a:lstStyle/>
          <a:p>
            <a:pPr marL="0" indent="0">
              <a:buNone/>
            </a:pPr>
            <a:r>
              <a:rPr lang="en-US" sz="3200" dirty="0"/>
              <a:t>“immigrants ruin society and we should restrict all </a:t>
            </a:r>
            <a:r>
              <a:rPr lang="en-US" sz="3200" dirty="0" smtClean="0"/>
              <a:t>immigration”</a:t>
            </a:r>
            <a:endParaRPr lang="en-US" sz="32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6551022" y="281354"/>
            <a:ext cx="4544689" cy="604559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108303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13.</a:t>
            </a:r>
            <a:endParaRPr lang="en-US" dirty="0"/>
          </a:p>
        </p:txBody>
      </p:sp>
      <p:sp>
        <p:nvSpPr>
          <p:cNvPr id="3" name="Content Placeholder 2"/>
          <p:cNvSpPr>
            <a:spLocks noGrp="1"/>
          </p:cNvSpPr>
          <p:nvPr>
            <p:ph sz="quarter" idx="13"/>
          </p:nvPr>
        </p:nvSpPr>
        <p:spPr>
          <a:xfrm>
            <a:off x="168812" y="2063396"/>
            <a:ext cx="5605702" cy="3311189"/>
          </a:xfrm>
          <a:prstGeom prst="rect">
            <a:avLst/>
          </a:prstGeom>
        </p:spPr>
        <p:txBody>
          <a:bodyPr>
            <a:normAutofit/>
          </a:bodyPr>
          <a:lstStyle/>
          <a:p>
            <a:pPr marL="0" indent="0">
              <a:buNone/>
            </a:pPr>
            <a:r>
              <a:rPr lang="en-US" sz="3600" dirty="0"/>
              <a:t>President responsible for dropping the atomic bomb on Japan</a:t>
            </a:r>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774514" y="1264870"/>
            <a:ext cx="5755425" cy="36028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512300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14.</a:t>
            </a:r>
            <a:endParaRPr lang="en-US" dirty="0"/>
          </a:p>
        </p:txBody>
      </p:sp>
      <p:sp>
        <p:nvSpPr>
          <p:cNvPr id="3" name="Content Placeholder 2"/>
          <p:cNvSpPr>
            <a:spLocks noGrp="1"/>
          </p:cNvSpPr>
          <p:nvPr>
            <p:ph sz="quarter" idx="13"/>
          </p:nvPr>
        </p:nvSpPr>
        <p:spPr>
          <a:xfrm>
            <a:off x="-1" y="2063396"/>
            <a:ext cx="5342025" cy="3311189"/>
          </a:xfrm>
          <a:prstGeom prst="rect">
            <a:avLst/>
          </a:prstGeom>
        </p:spPr>
        <p:txBody>
          <a:bodyPr>
            <a:normAutofit/>
          </a:bodyPr>
          <a:lstStyle/>
          <a:p>
            <a:pPr marL="0" indent="0">
              <a:buNone/>
            </a:pPr>
            <a:r>
              <a:rPr lang="en-US" sz="3600" dirty="0"/>
              <a:t>had no chance of success since the </a:t>
            </a:r>
            <a:r>
              <a:rPr lang="en-US" sz="3600" dirty="0" smtClean="0"/>
              <a:t>U.S. </a:t>
            </a:r>
            <a:r>
              <a:rPr lang="en-US" sz="3600" dirty="0"/>
              <a:t>did not join</a:t>
            </a:r>
          </a:p>
        </p:txBody>
      </p:sp>
      <p:sp>
        <p:nvSpPr>
          <p:cNvPr id="5" name="Content Placeholder 4"/>
          <p:cNvSpPr>
            <a:spLocks noGrp="1"/>
          </p:cNvSpPr>
          <p:nvPr>
            <p:ph sz="quarter" idx="14"/>
          </p:nvPr>
        </p:nvSpPr>
        <p:spPr/>
        <p:txBody>
          <a:bodyPr/>
          <a:lstStyle/>
          <a:p>
            <a:endParaRPr lang="en-US"/>
          </a:p>
        </p:txBody>
      </p:sp>
      <p:pic>
        <p:nvPicPr>
          <p:cNvPr id="7" name="Picture 6"/>
          <p:cNvPicPr>
            <a:picLocks noChangeAspect="1"/>
          </p:cNvPicPr>
          <p:nvPr/>
        </p:nvPicPr>
        <p:blipFill>
          <a:blip r:embed="rId2"/>
          <a:stretch>
            <a:fillRect/>
          </a:stretch>
        </p:blipFill>
        <p:spPr>
          <a:xfrm>
            <a:off x="5489240" y="1042082"/>
            <a:ext cx="6096000" cy="4191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0076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15.</a:t>
            </a:r>
            <a:endParaRPr lang="en-US" dirty="0"/>
          </a:p>
        </p:txBody>
      </p:sp>
      <p:sp>
        <p:nvSpPr>
          <p:cNvPr id="3" name="Content Placeholder 2"/>
          <p:cNvSpPr>
            <a:spLocks noGrp="1"/>
          </p:cNvSpPr>
          <p:nvPr>
            <p:ph sz="quarter" idx="13"/>
          </p:nvPr>
        </p:nvSpPr>
        <p:spPr>
          <a:prstGeom prst="rect">
            <a:avLst/>
          </a:prstGeom>
        </p:spPr>
        <p:txBody>
          <a:bodyPr>
            <a:normAutofit/>
          </a:bodyPr>
          <a:lstStyle/>
          <a:p>
            <a:pPr marL="0" indent="0">
              <a:buNone/>
            </a:pPr>
            <a:r>
              <a:rPr lang="en-US" sz="4400" dirty="0"/>
              <a:t>Watergate</a:t>
            </a:r>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4934691" y="685800"/>
            <a:ext cx="6527896" cy="51494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861055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16.</a:t>
            </a:r>
            <a:endParaRPr lang="en-US" dirty="0"/>
          </a:p>
        </p:txBody>
      </p:sp>
      <p:sp>
        <p:nvSpPr>
          <p:cNvPr id="3" name="Content Placeholder 2"/>
          <p:cNvSpPr>
            <a:spLocks noGrp="1"/>
          </p:cNvSpPr>
          <p:nvPr>
            <p:ph sz="quarter" idx="13"/>
          </p:nvPr>
        </p:nvSpPr>
        <p:spPr>
          <a:xfrm>
            <a:off x="331999" y="2101044"/>
            <a:ext cx="5661972" cy="3311189"/>
          </a:xfrm>
          <a:prstGeom prst="rect">
            <a:avLst/>
          </a:prstGeom>
        </p:spPr>
        <p:txBody>
          <a:bodyPr>
            <a:normAutofit/>
          </a:bodyPr>
          <a:lstStyle/>
          <a:p>
            <a:pPr marL="0" indent="0">
              <a:buNone/>
            </a:pPr>
            <a:r>
              <a:rPr lang="en-US" sz="3600" dirty="0"/>
              <a:t>overturns “separate but equal”</a:t>
            </a:r>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778087" y="1026941"/>
            <a:ext cx="5518305" cy="45985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5553054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17.</a:t>
            </a:r>
            <a:endParaRPr lang="en-US" dirty="0"/>
          </a:p>
        </p:txBody>
      </p:sp>
      <p:sp>
        <p:nvSpPr>
          <p:cNvPr id="3" name="Content Placeholder 2"/>
          <p:cNvSpPr>
            <a:spLocks noGrp="1"/>
          </p:cNvSpPr>
          <p:nvPr>
            <p:ph sz="quarter" idx="13"/>
          </p:nvPr>
        </p:nvSpPr>
        <p:spPr>
          <a:xfrm>
            <a:off x="323557" y="2063396"/>
            <a:ext cx="5450957" cy="3311189"/>
          </a:xfrm>
          <a:prstGeom prst="rect">
            <a:avLst/>
          </a:prstGeom>
        </p:spPr>
        <p:txBody>
          <a:bodyPr>
            <a:normAutofit/>
          </a:bodyPr>
          <a:lstStyle/>
          <a:p>
            <a:pPr marL="0" indent="0">
              <a:buNone/>
            </a:pPr>
            <a:r>
              <a:rPr lang="en-US" sz="3600" dirty="0"/>
              <a:t>wealthy business man – horizontal integration</a:t>
            </a:r>
          </a:p>
        </p:txBody>
      </p:sp>
      <p:sp>
        <p:nvSpPr>
          <p:cNvPr id="5" name="Content Placeholder 4"/>
          <p:cNvSpPr>
            <a:spLocks noGrp="1"/>
          </p:cNvSpPr>
          <p:nvPr>
            <p:ph sz="quarter" idx="14"/>
          </p:nvPr>
        </p:nvSpPr>
        <p:spPr/>
        <p:txBody>
          <a:bodyPr/>
          <a:lstStyle/>
          <a:p>
            <a:endParaRPr lang="en-US"/>
          </a:p>
        </p:txBody>
      </p:sp>
      <p:pic>
        <p:nvPicPr>
          <p:cNvPr id="7" name="Picture 6"/>
          <p:cNvPicPr>
            <a:picLocks noChangeAspect="1"/>
          </p:cNvPicPr>
          <p:nvPr/>
        </p:nvPicPr>
        <p:blipFill>
          <a:blip r:embed="rId2"/>
          <a:stretch>
            <a:fillRect/>
          </a:stretch>
        </p:blipFill>
        <p:spPr>
          <a:xfrm>
            <a:off x="7773865" y="124295"/>
            <a:ext cx="3719439" cy="63634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3068998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18.</a:t>
            </a:r>
            <a:endParaRPr lang="en-US" dirty="0"/>
          </a:p>
        </p:txBody>
      </p:sp>
      <p:sp>
        <p:nvSpPr>
          <p:cNvPr id="3" name="Content Placeholder 2"/>
          <p:cNvSpPr>
            <a:spLocks noGrp="1"/>
          </p:cNvSpPr>
          <p:nvPr>
            <p:ph sz="quarter" idx="13"/>
          </p:nvPr>
        </p:nvSpPr>
        <p:spPr>
          <a:xfrm>
            <a:off x="168812" y="2063396"/>
            <a:ext cx="5605702" cy="3311189"/>
          </a:xfrm>
          <a:prstGeom prst="rect">
            <a:avLst/>
          </a:prstGeom>
        </p:spPr>
        <p:txBody>
          <a:bodyPr>
            <a:normAutofit/>
          </a:bodyPr>
          <a:lstStyle/>
          <a:p>
            <a:pPr marL="0" indent="0">
              <a:buNone/>
            </a:pPr>
            <a:r>
              <a:rPr lang="en-US" sz="3600" dirty="0"/>
              <a:t>Act that attempted to assimilate Native Americans into American society</a:t>
            </a:r>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rotWithShape="1">
          <a:blip r:embed="rId2"/>
          <a:srcRect b="12417"/>
          <a:stretch/>
        </p:blipFill>
        <p:spPr>
          <a:xfrm>
            <a:off x="5655212" y="1690406"/>
            <a:ext cx="6040112" cy="36841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700042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1. </a:t>
            </a:r>
            <a:endParaRPr lang="en-US" dirty="0"/>
          </a:p>
        </p:txBody>
      </p:sp>
      <p:sp>
        <p:nvSpPr>
          <p:cNvPr id="6" name="Content Placeholder 5"/>
          <p:cNvSpPr>
            <a:spLocks noGrp="1"/>
          </p:cNvSpPr>
          <p:nvPr>
            <p:ph sz="quarter" idx="13"/>
          </p:nvPr>
        </p:nvSpPr>
        <p:spPr>
          <a:xfrm>
            <a:off x="262627" y="2063395"/>
            <a:ext cx="5088714" cy="3311189"/>
          </a:xfrm>
          <a:prstGeom prst="rect">
            <a:avLst/>
          </a:prstGeom>
        </p:spPr>
        <p:txBody>
          <a:bodyPr>
            <a:normAutofit/>
          </a:bodyPr>
          <a:lstStyle/>
          <a:p>
            <a:pPr marL="0" lvl="0" indent="0">
              <a:buNone/>
            </a:pPr>
            <a:r>
              <a:rPr lang="en-US" sz="3200" dirty="0"/>
              <a:t>veterans that descended on D.C. in 1932</a:t>
            </a:r>
          </a:p>
          <a:p>
            <a:endParaRPr lang="en-US" sz="3200" dirty="0"/>
          </a:p>
        </p:txBody>
      </p:sp>
      <p:sp>
        <p:nvSpPr>
          <p:cNvPr id="2" name="Content Placeholder 1"/>
          <p:cNvSpPr>
            <a:spLocks noGrp="1"/>
          </p:cNvSpPr>
          <p:nvPr>
            <p:ph sz="quarter" idx="14"/>
          </p:nvPr>
        </p:nvSpPr>
        <p:spPr/>
        <p:txBody>
          <a:bodyPr/>
          <a:lstStyle/>
          <a:p>
            <a:endParaRPr lang="en-US"/>
          </a:p>
        </p:txBody>
      </p:sp>
      <p:pic>
        <p:nvPicPr>
          <p:cNvPr id="3" name="Picture 2"/>
          <p:cNvPicPr>
            <a:picLocks noChangeAspect="1"/>
          </p:cNvPicPr>
          <p:nvPr/>
        </p:nvPicPr>
        <p:blipFill>
          <a:blip r:embed="rId2"/>
          <a:stretch>
            <a:fillRect/>
          </a:stretch>
        </p:blipFill>
        <p:spPr>
          <a:xfrm>
            <a:off x="5774514" y="365759"/>
            <a:ext cx="5948625" cy="4839286"/>
          </a:xfrm>
          <a:prstGeom prst="rect">
            <a:avLst/>
          </a:prstGeom>
        </p:spPr>
      </p:pic>
    </p:spTree>
    <p:extLst>
      <p:ext uri="{BB962C8B-B14F-4D97-AF65-F5344CB8AC3E}">
        <p14:creationId xmlns:p14="http://schemas.microsoft.com/office/powerpoint/2010/main" val="15955923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19.</a:t>
            </a:r>
            <a:endParaRPr lang="en-US" dirty="0"/>
          </a:p>
        </p:txBody>
      </p:sp>
      <p:sp>
        <p:nvSpPr>
          <p:cNvPr id="3" name="Content Placeholder 2"/>
          <p:cNvSpPr>
            <a:spLocks noGrp="1"/>
          </p:cNvSpPr>
          <p:nvPr>
            <p:ph sz="quarter" idx="13"/>
          </p:nvPr>
        </p:nvSpPr>
        <p:spPr>
          <a:prstGeom prst="rect">
            <a:avLst/>
          </a:prstGeom>
        </p:spPr>
        <p:txBody>
          <a:bodyPr>
            <a:normAutofit/>
          </a:bodyPr>
          <a:lstStyle/>
          <a:p>
            <a:pPr marL="0" lvl="0" indent="0">
              <a:buNone/>
            </a:pPr>
            <a:r>
              <a:rPr lang="en-US" sz="4000" dirty="0"/>
              <a:t>2 people assassinated in 1968</a:t>
            </a:r>
          </a:p>
          <a:p>
            <a:endParaRPr lang="en-US" sz="40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6099450" y="815926"/>
            <a:ext cx="5444850" cy="5201265"/>
          </a:xfrm>
          <a:prstGeom prst="rect">
            <a:avLst/>
          </a:prstGeom>
        </p:spPr>
      </p:pic>
    </p:spTree>
    <p:extLst>
      <p:ext uri="{BB962C8B-B14F-4D97-AF65-F5344CB8AC3E}">
        <p14:creationId xmlns:p14="http://schemas.microsoft.com/office/powerpoint/2010/main" val="33028803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20.</a:t>
            </a:r>
            <a:endParaRPr lang="en-US" dirty="0"/>
          </a:p>
        </p:txBody>
      </p:sp>
      <p:sp>
        <p:nvSpPr>
          <p:cNvPr id="3" name="Content Placeholder 2"/>
          <p:cNvSpPr>
            <a:spLocks noGrp="1"/>
          </p:cNvSpPr>
          <p:nvPr>
            <p:ph sz="quarter" idx="13"/>
          </p:nvPr>
        </p:nvSpPr>
        <p:spPr>
          <a:prstGeom prst="rect">
            <a:avLst/>
          </a:prstGeom>
        </p:spPr>
        <p:txBody>
          <a:bodyPr>
            <a:normAutofit/>
          </a:bodyPr>
          <a:lstStyle/>
          <a:p>
            <a:pPr marL="0" indent="0">
              <a:buNone/>
            </a:pPr>
            <a:r>
              <a:rPr lang="en-US" sz="3600" dirty="0"/>
              <a:t>interstate highway led to their growth</a:t>
            </a:r>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993970" y="323557"/>
            <a:ext cx="4729185" cy="5998183"/>
          </a:xfrm>
          <a:prstGeom prst="rect">
            <a:avLst/>
          </a:prstGeom>
        </p:spPr>
      </p:pic>
    </p:spTree>
    <p:extLst>
      <p:ext uri="{BB962C8B-B14F-4D97-AF65-F5344CB8AC3E}">
        <p14:creationId xmlns:p14="http://schemas.microsoft.com/office/powerpoint/2010/main" val="15948763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21.</a:t>
            </a:r>
            <a:endParaRPr lang="en-US" dirty="0"/>
          </a:p>
        </p:txBody>
      </p:sp>
      <p:sp>
        <p:nvSpPr>
          <p:cNvPr id="3" name="Content Placeholder 2"/>
          <p:cNvSpPr>
            <a:spLocks noGrp="1"/>
          </p:cNvSpPr>
          <p:nvPr>
            <p:ph sz="quarter" idx="13"/>
          </p:nvPr>
        </p:nvSpPr>
        <p:spPr>
          <a:prstGeom prst="rect">
            <a:avLst/>
          </a:prstGeom>
        </p:spPr>
        <p:txBody>
          <a:bodyPr>
            <a:normAutofit/>
          </a:bodyPr>
          <a:lstStyle/>
          <a:p>
            <a:pPr marL="0" lvl="0" indent="0">
              <a:buNone/>
            </a:pPr>
            <a:r>
              <a:rPr lang="en-US" sz="4000" dirty="0"/>
              <a:t>attack that led to the US involvement in WWII</a:t>
            </a:r>
          </a:p>
          <a:p>
            <a:endParaRPr lang="en-US" sz="40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774514" y="1445522"/>
            <a:ext cx="5737127" cy="39290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1751678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17833" y="713936"/>
            <a:ext cx="10396882" cy="1158140"/>
          </a:xfrm>
        </p:spPr>
        <p:txBody>
          <a:bodyPr/>
          <a:lstStyle/>
          <a:p>
            <a:r>
              <a:rPr lang="en-US" dirty="0" smtClean="0"/>
              <a:t>22.</a:t>
            </a:r>
            <a:endParaRPr lang="en-US" dirty="0"/>
          </a:p>
        </p:txBody>
      </p:sp>
      <p:sp>
        <p:nvSpPr>
          <p:cNvPr id="3" name="Content Placeholder 2"/>
          <p:cNvSpPr>
            <a:spLocks noGrp="1"/>
          </p:cNvSpPr>
          <p:nvPr>
            <p:ph sz="quarter" idx="13"/>
          </p:nvPr>
        </p:nvSpPr>
        <p:spPr>
          <a:xfrm>
            <a:off x="208306" y="2072909"/>
            <a:ext cx="5774514" cy="3311189"/>
          </a:xfrm>
          <a:prstGeom prst="rect">
            <a:avLst/>
          </a:prstGeom>
        </p:spPr>
        <p:txBody>
          <a:bodyPr>
            <a:normAutofit/>
          </a:bodyPr>
          <a:lstStyle/>
          <a:p>
            <a:pPr marL="0" indent="0">
              <a:buNone/>
            </a:pPr>
            <a:r>
              <a:rPr lang="en-US" sz="4000" dirty="0"/>
              <a:t>Tammany Hall political machine</a:t>
            </a:r>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982820" y="1137716"/>
            <a:ext cx="5597045" cy="423686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086841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23.</a:t>
            </a:r>
            <a:endParaRPr lang="en-US" dirty="0"/>
          </a:p>
        </p:txBody>
      </p:sp>
      <p:sp>
        <p:nvSpPr>
          <p:cNvPr id="3" name="Content Placeholder 2"/>
          <p:cNvSpPr>
            <a:spLocks noGrp="1"/>
          </p:cNvSpPr>
          <p:nvPr>
            <p:ph sz="quarter" idx="13"/>
          </p:nvPr>
        </p:nvSpPr>
        <p:spPr>
          <a:xfrm>
            <a:off x="109728" y="2063396"/>
            <a:ext cx="5774514" cy="3311189"/>
          </a:xfrm>
          <a:prstGeom prst="rect">
            <a:avLst/>
          </a:prstGeom>
        </p:spPr>
        <p:txBody>
          <a:bodyPr>
            <a:normAutofit/>
          </a:bodyPr>
          <a:lstStyle/>
          <a:p>
            <a:pPr marL="0" lvl="0" indent="0">
              <a:buNone/>
            </a:pPr>
            <a:r>
              <a:rPr lang="en-US" sz="3600" dirty="0"/>
              <a:t>Unrestricted submarine warfare caused the US to enter this war</a:t>
            </a:r>
          </a:p>
          <a:p>
            <a:endParaRPr lang="en-US" sz="3600" dirty="0"/>
          </a:p>
        </p:txBody>
      </p:sp>
      <p:sp>
        <p:nvSpPr>
          <p:cNvPr id="5" name="Content Placeholder 4"/>
          <p:cNvSpPr>
            <a:spLocks noGrp="1"/>
          </p:cNvSpPr>
          <p:nvPr>
            <p:ph sz="quarter" idx="14"/>
          </p:nvPr>
        </p:nvSpPr>
        <p:spPr/>
        <p:txBody>
          <a:bodyPr/>
          <a:lstStyle/>
          <a:p>
            <a:endParaRPr lang="en-US"/>
          </a:p>
        </p:txBody>
      </p:sp>
      <p:pic>
        <p:nvPicPr>
          <p:cNvPr id="6" name="Picture 5" descr="poster-German-England surrounded by UBoats"/>
          <p:cNvPicPr/>
          <p:nvPr/>
        </p:nvPicPr>
        <p:blipFill>
          <a:blip r:embed="rId2" cstate="print">
            <a:lum bright="-6000" contrast="12000"/>
          </a:blip>
          <a:srcRect/>
          <a:stretch>
            <a:fillRect/>
          </a:stretch>
        </p:blipFill>
        <p:spPr bwMode="auto">
          <a:xfrm>
            <a:off x="7183902" y="342315"/>
            <a:ext cx="4191000" cy="5867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2166975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24.</a:t>
            </a:r>
            <a:endParaRPr lang="en-US" dirty="0"/>
          </a:p>
        </p:txBody>
      </p:sp>
      <p:sp>
        <p:nvSpPr>
          <p:cNvPr id="3" name="Content Placeholder 2"/>
          <p:cNvSpPr>
            <a:spLocks noGrp="1"/>
          </p:cNvSpPr>
          <p:nvPr>
            <p:ph sz="quarter" idx="13"/>
          </p:nvPr>
        </p:nvSpPr>
        <p:spPr>
          <a:prstGeom prst="rect">
            <a:avLst/>
          </a:prstGeom>
        </p:spPr>
        <p:txBody>
          <a:bodyPr>
            <a:normAutofit/>
          </a:bodyPr>
          <a:lstStyle/>
          <a:p>
            <a:pPr marL="0" lvl="0" indent="0">
              <a:buNone/>
            </a:pPr>
            <a:r>
              <a:rPr lang="en-US" sz="3600" dirty="0" smtClean="0"/>
              <a:t>unsuccessful </a:t>
            </a:r>
            <a:r>
              <a:rPr lang="en-US" sz="3600" dirty="0"/>
              <a:t>attempt by Kennedy to invade Cuba with Cuban exiles</a:t>
            </a:r>
          </a:p>
          <a:p>
            <a:endParaRPr lang="en-US" sz="36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6316394" y="358524"/>
            <a:ext cx="4614861" cy="57660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7787749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25.</a:t>
            </a:r>
            <a:endParaRPr lang="en-US" dirty="0"/>
          </a:p>
        </p:txBody>
      </p:sp>
      <p:sp>
        <p:nvSpPr>
          <p:cNvPr id="3" name="Content Placeholder 2"/>
          <p:cNvSpPr>
            <a:spLocks noGrp="1"/>
          </p:cNvSpPr>
          <p:nvPr>
            <p:ph sz="quarter" idx="13"/>
          </p:nvPr>
        </p:nvSpPr>
        <p:spPr>
          <a:xfrm>
            <a:off x="168812" y="2063396"/>
            <a:ext cx="5605702" cy="3311189"/>
          </a:xfrm>
          <a:prstGeom prst="rect">
            <a:avLst/>
          </a:prstGeom>
        </p:spPr>
        <p:txBody>
          <a:bodyPr>
            <a:normAutofit/>
          </a:bodyPr>
          <a:lstStyle/>
          <a:p>
            <a:pPr marL="0" lvl="0" indent="0">
              <a:buNone/>
            </a:pPr>
            <a:r>
              <a:rPr lang="en-US" sz="3600" dirty="0" smtClean="0"/>
              <a:t>larger </a:t>
            </a:r>
            <a:r>
              <a:rPr lang="en-US" sz="3600" dirty="0"/>
              <a:t>country takes over an controls the resources of another country</a:t>
            </a:r>
          </a:p>
          <a:p>
            <a:endParaRPr lang="en-US" sz="36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884242" y="1533378"/>
            <a:ext cx="5710031" cy="35063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22780007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26.</a:t>
            </a:r>
            <a:endParaRPr lang="en-US" dirty="0"/>
          </a:p>
        </p:txBody>
      </p:sp>
      <p:sp>
        <p:nvSpPr>
          <p:cNvPr id="3" name="Content Placeholder 2"/>
          <p:cNvSpPr>
            <a:spLocks noGrp="1"/>
          </p:cNvSpPr>
          <p:nvPr>
            <p:ph sz="quarter" idx="13"/>
          </p:nvPr>
        </p:nvSpPr>
        <p:spPr>
          <a:xfrm>
            <a:off x="154745" y="2063396"/>
            <a:ext cx="6408236" cy="3311189"/>
          </a:xfrm>
          <a:prstGeom prst="rect">
            <a:avLst/>
          </a:prstGeom>
        </p:spPr>
        <p:txBody>
          <a:bodyPr>
            <a:normAutofit/>
          </a:bodyPr>
          <a:lstStyle/>
          <a:p>
            <a:pPr marL="0" lvl="0" indent="0">
              <a:buNone/>
            </a:pPr>
            <a:r>
              <a:rPr lang="en-US" sz="3600" dirty="0" smtClean="0"/>
              <a:t>cut </a:t>
            </a:r>
            <a:r>
              <a:rPr lang="en-US" sz="3600" dirty="0"/>
              <a:t>the travel time from Atlantic to the Pacific Ocean</a:t>
            </a:r>
          </a:p>
          <a:p>
            <a:endParaRPr lang="en-US" sz="36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6782438" y="458817"/>
            <a:ext cx="4517528" cy="5968501"/>
          </a:xfrm>
          <a:prstGeom prst="rect">
            <a:avLst/>
          </a:prstGeom>
        </p:spPr>
      </p:pic>
    </p:spTree>
    <p:extLst>
      <p:ext uri="{BB962C8B-B14F-4D97-AF65-F5344CB8AC3E}">
        <p14:creationId xmlns:p14="http://schemas.microsoft.com/office/powerpoint/2010/main" val="41365940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27.</a:t>
            </a:r>
            <a:endParaRPr lang="en-US" dirty="0"/>
          </a:p>
        </p:txBody>
      </p:sp>
      <p:sp>
        <p:nvSpPr>
          <p:cNvPr id="3" name="Content Placeholder 2"/>
          <p:cNvSpPr>
            <a:spLocks noGrp="1"/>
          </p:cNvSpPr>
          <p:nvPr>
            <p:ph sz="quarter" idx="13"/>
          </p:nvPr>
        </p:nvSpPr>
        <p:spPr>
          <a:xfrm>
            <a:off x="398191" y="2204073"/>
            <a:ext cx="5088714" cy="3311189"/>
          </a:xfrm>
          <a:prstGeom prst="rect">
            <a:avLst/>
          </a:prstGeom>
        </p:spPr>
        <p:txBody>
          <a:bodyPr>
            <a:normAutofit/>
          </a:bodyPr>
          <a:lstStyle/>
          <a:p>
            <a:pPr marL="0" lvl="0" indent="0">
              <a:buNone/>
            </a:pPr>
            <a:r>
              <a:rPr lang="en-US" sz="3600" dirty="0" smtClean="0"/>
              <a:t>wanted </a:t>
            </a:r>
            <a:r>
              <a:rPr lang="en-US" sz="3600" dirty="0"/>
              <a:t>an increase in minimum wage and an end to child labor</a:t>
            </a:r>
          </a:p>
          <a:p>
            <a:endParaRPr lang="en-US" sz="36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318490" y="1383167"/>
            <a:ext cx="6297010" cy="34139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8163654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28.</a:t>
            </a:r>
            <a:endParaRPr lang="en-US" dirty="0"/>
          </a:p>
        </p:txBody>
      </p:sp>
      <p:sp>
        <p:nvSpPr>
          <p:cNvPr id="3" name="Content Placeholder 2"/>
          <p:cNvSpPr>
            <a:spLocks noGrp="1"/>
          </p:cNvSpPr>
          <p:nvPr>
            <p:ph sz="quarter" idx="13"/>
          </p:nvPr>
        </p:nvSpPr>
        <p:spPr>
          <a:prstGeom prst="rect">
            <a:avLst/>
          </a:prstGeom>
        </p:spPr>
        <p:txBody>
          <a:bodyPr>
            <a:normAutofit/>
          </a:bodyPr>
          <a:lstStyle/>
          <a:p>
            <a:pPr marL="0" lvl="0" indent="0">
              <a:buNone/>
            </a:pPr>
            <a:r>
              <a:rPr lang="en-US" sz="4400" dirty="0" smtClean="0"/>
              <a:t>forced </a:t>
            </a:r>
            <a:r>
              <a:rPr lang="en-US" sz="4400" dirty="0"/>
              <a:t>Germany to fight a 2 front war</a:t>
            </a:r>
          </a:p>
          <a:p>
            <a:endParaRPr lang="en-US" sz="44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755217" y="881767"/>
            <a:ext cx="5564046" cy="39817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590936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a:t>
            </a:r>
            <a:endParaRPr lang="en-US" dirty="0"/>
          </a:p>
        </p:txBody>
      </p:sp>
      <p:sp>
        <p:nvSpPr>
          <p:cNvPr id="3" name="Content Placeholder 2"/>
          <p:cNvSpPr>
            <a:spLocks noGrp="1"/>
          </p:cNvSpPr>
          <p:nvPr>
            <p:ph sz="quarter" idx="13"/>
          </p:nvPr>
        </p:nvSpPr>
        <p:spPr>
          <a:xfrm>
            <a:off x="182880" y="2063396"/>
            <a:ext cx="5591634" cy="3311189"/>
          </a:xfrm>
          <a:prstGeom prst="rect">
            <a:avLst/>
          </a:prstGeom>
        </p:spPr>
        <p:txBody>
          <a:bodyPr>
            <a:normAutofit/>
          </a:bodyPr>
          <a:lstStyle/>
          <a:p>
            <a:pPr marL="0" indent="0">
              <a:buNone/>
            </a:pPr>
            <a:r>
              <a:rPr lang="en-US" sz="3600" dirty="0"/>
              <a:t>Dallas, TX November 22, 1963</a:t>
            </a:r>
          </a:p>
        </p:txBody>
      </p:sp>
      <p:sp>
        <p:nvSpPr>
          <p:cNvPr id="5" name="Content Placeholder 4"/>
          <p:cNvSpPr>
            <a:spLocks noGrp="1"/>
          </p:cNvSpPr>
          <p:nvPr>
            <p:ph sz="quarter" idx="14"/>
          </p:nvPr>
        </p:nvSpPr>
        <p:spPr/>
        <p:txBody>
          <a:bodyPr/>
          <a:lstStyle/>
          <a:p>
            <a:endParaRPr lang="en-US"/>
          </a:p>
        </p:txBody>
      </p:sp>
      <p:pic>
        <p:nvPicPr>
          <p:cNvPr id="4" name="Picture 3"/>
          <p:cNvPicPr>
            <a:picLocks noChangeAspect="1"/>
          </p:cNvPicPr>
          <p:nvPr/>
        </p:nvPicPr>
        <p:blipFill>
          <a:blip r:embed="rId2"/>
          <a:stretch>
            <a:fillRect/>
          </a:stretch>
        </p:blipFill>
        <p:spPr>
          <a:xfrm>
            <a:off x="5993971" y="2063396"/>
            <a:ext cx="5410200" cy="4196287"/>
          </a:xfrm>
          <a:prstGeom prst="rect">
            <a:avLst/>
          </a:prstGeom>
        </p:spPr>
      </p:pic>
    </p:spTree>
    <p:extLst>
      <p:ext uri="{BB962C8B-B14F-4D97-AF65-F5344CB8AC3E}">
        <p14:creationId xmlns:p14="http://schemas.microsoft.com/office/powerpoint/2010/main" val="27259706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29.</a:t>
            </a:r>
            <a:endParaRPr lang="en-US" dirty="0"/>
          </a:p>
        </p:txBody>
      </p:sp>
      <p:sp>
        <p:nvSpPr>
          <p:cNvPr id="3" name="Content Placeholder 2"/>
          <p:cNvSpPr>
            <a:spLocks noGrp="1"/>
          </p:cNvSpPr>
          <p:nvPr>
            <p:ph sz="quarter" idx="13"/>
          </p:nvPr>
        </p:nvSpPr>
        <p:spPr>
          <a:prstGeom prst="rect">
            <a:avLst/>
          </a:prstGeom>
        </p:spPr>
        <p:txBody>
          <a:bodyPr>
            <a:normAutofit/>
          </a:bodyPr>
          <a:lstStyle/>
          <a:p>
            <a:pPr marL="0" indent="0">
              <a:buNone/>
            </a:pPr>
            <a:r>
              <a:rPr lang="en-US" sz="4000" dirty="0"/>
              <a:t>“Speak softly and carry a big stick”</a:t>
            </a:r>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774514" y="377253"/>
            <a:ext cx="5132507" cy="58097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374504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30.</a:t>
            </a:r>
            <a:endParaRPr lang="en-US" dirty="0"/>
          </a:p>
        </p:txBody>
      </p:sp>
      <p:sp>
        <p:nvSpPr>
          <p:cNvPr id="3" name="Content Placeholder 2"/>
          <p:cNvSpPr>
            <a:spLocks noGrp="1"/>
          </p:cNvSpPr>
          <p:nvPr>
            <p:ph sz="quarter" idx="13"/>
          </p:nvPr>
        </p:nvSpPr>
        <p:spPr>
          <a:prstGeom prst="rect">
            <a:avLst/>
          </a:prstGeom>
        </p:spPr>
        <p:txBody>
          <a:bodyPr>
            <a:normAutofit/>
          </a:bodyPr>
          <a:lstStyle/>
          <a:p>
            <a:pPr marL="0" lvl="0" indent="0">
              <a:buNone/>
            </a:pPr>
            <a:r>
              <a:rPr lang="en-US" sz="3600" dirty="0"/>
              <a:t>National guard called here to facilitate school integration</a:t>
            </a:r>
          </a:p>
          <a:p>
            <a:endParaRPr lang="en-US" sz="36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993971" y="1264870"/>
            <a:ext cx="5468406" cy="437899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28474833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31.</a:t>
            </a:r>
            <a:endParaRPr lang="en-US" dirty="0"/>
          </a:p>
        </p:txBody>
      </p:sp>
      <p:sp>
        <p:nvSpPr>
          <p:cNvPr id="3" name="Content Placeholder 2"/>
          <p:cNvSpPr>
            <a:spLocks noGrp="1"/>
          </p:cNvSpPr>
          <p:nvPr>
            <p:ph sz="quarter" idx="13"/>
          </p:nvPr>
        </p:nvSpPr>
        <p:spPr>
          <a:xfrm>
            <a:off x="196948" y="2063396"/>
            <a:ext cx="6752492" cy="3311189"/>
          </a:xfrm>
          <a:prstGeom prst="rect">
            <a:avLst/>
          </a:prstGeom>
        </p:spPr>
        <p:txBody>
          <a:bodyPr>
            <a:normAutofit/>
          </a:bodyPr>
          <a:lstStyle/>
          <a:p>
            <a:pPr marL="0" lvl="0" indent="0">
              <a:buNone/>
            </a:pPr>
            <a:r>
              <a:rPr lang="en-US" sz="4000" dirty="0" smtClean="0"/>
              <a:t>FDR’s </a:t>
            </a:r>
            <a:r>
              <a:rPr lang="en-US" sz="4000" dirty="0"/>
              <a:t>plan to bring the US out of the Great Depression</a:t>
            </a:r>
          </a:p>
          <a:p>
            <a:endParaRPr lang="en-US" sz="40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7053113" y="0"/>
            <a:ext cx="4444369" cy="6498899"/>
          </a:xfrm>
          <a:prstGeom prst="rect">
            <a:avLst/>
          </a:prstGeom>
        </p:spPr>
      </p:pic>
    </p:spTree>
    <p:extLst>
      <p:ext uri="{BB962C8B-B14F-4D97-AF65-F5344CB8AC3E}">
        <p14:creationId xmlns:p14="http://schemas.microsoft.com/office/powerpoint/2010/main" val="24368452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32.</a:t>
            </a:r>
            <a:endParaRPr lang="en-US" dirty="0"/>
          </a:p>
        </p:txBody>
      </p:sp>
      <p:sp>
        <p:nvSpPr>
          <p:cNvPr id="3" name="Content Placeholder 2"/>
          <p:cNvSpPr>
            <a:spLocks noGrp="1"/>
          </p:cNvSpPr>
          <p:nvPr>
            <p:ph sz="quarter" idx="13"/>
          </p:nvPr>
        </p:nvSpPr>
        <p:spPr>
          <a:xfrm>
            <a:off x="211015" y="2063396"/>
            <a:ext cx="6498283" cy="3311189"/>
          </a:xfrm>
          <a:prstGeom prst="rect">
            <a:avLst/>
          </a:prstGeom>
        </p:spPr>
        <p:txBody>
          <a:bodyPr>
            <a:normAutofit/>
          </a:bodyPr>
          <a:lstStyle/>
          <a:p>
            <a:pPr marL="0" lvl="0" indent="0">
              <a:buNone/>
            </a:pPr>
            <a:r>
              <a:rPr lang="en-US" sz="3600" dirty="0" smtClean="0"/>
              <a:t>restricted </a:t>
            </a:r>
            <a:r>
              <a:rPr lang="en-US" sz="3600" dirty="0"/>
              <a:t>Chinese immigration to America</a:t>
            </a:r>
          </a:p>
          <a:p>
            <a:endParaRPr lang="en-US" sz="36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6928755" y="304072"/>
            <a:ext cx="4371211" cy="5968501"/>
          </a:xfrm>
          <a:prstGeom prst="rect">
            <a:avLst/>
          </a:prstGeom>
        </p:spPr>
      </p:pic>
    </p:spTree>
    <p:extLst>
      <p:ext uri="{BB962C8B-B14F-4D97-AF65-F5344CB8AC3E}">
        <p14:creationId xmlns:p14="http://schemas.microsoft.com/office/powerpoint/2010/main" val="387120887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33.</a:t>
            </a:r>
            <a:endParaRPr lang="en-US" dirty="0"/>
          </a:p>
        </p:txBody>
      </p:sp>
      <p:sp>
        <p:nvSpPr>
          <p:cNvPr id="3" name="Content Placeholder 2"/>
          <p:cNvSpPr>
            <a:spLocks noGrp="1"/>
          </p:cNvSpPr>
          <p:nvPr>
            <p:ph sz="quarter" idx="13"/>
          </p:nvPr>
        </p:nvSpPr>
        <p:spPr>
          <a:xfrm>
            <a:off x="211015" y="2063396"/>
            <a:ext cx="6625883" cy="3311189"/>
          </a:xfrm>
          <a:prstGeom prst="rect">
            <a:avLst/>
          </a:prstGeom>
        </p:spPr>
        <p:txBody>
          <a:bodyPr>
            <a:normAutofit/>
          </a:bodyPr>
          <a:lstStyle/>
          <a:p>
            <a:pPr marL="0" lvl="0" indent="0">
              <a:buNone/>
            </a:pPr>
            <a:r>
              <a:rPr lang="en-US" sz="4000" dirty="0" smtClean="0"/>
              <a:t>Provide money to Europe to help them to rebuild following WWII</a:t>
            </a:r>
            <a:endParaRPr lang="en-US" sz="4000" dirty="0"/>
          </a:p>
          <a:p>
            <a:endParaRPr lang="en-US" sz="40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6954639" y="391054"/>
            <a:ext cx="4444369" cy="6047756"/>
          </a:xfrm>
          <a:prstGeom prst="rect">
            <a:avLst/>
          </a:prstGeom>
        </p:spPr>
      </p:pic>
    </p:spTree>
    <p:extLst>
      <p:ext uri="{BB962C8B-B14F-4D97-AF65-F5344CB8AC3E}">
        <p14:creationId xmlns:p14="http://schemas.microsoft.com/office/powerpoint/2010/main" val="18943588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34.</a:t>
            </a:r>
            <a:endParaRPr lang="en-US" dirty="0"/>
          </a:p>
        </p:txBody>
      </p:sp>
      <p:sp>
        <p:nvSpPr>
          <p:cNvPr id="3" name="Content Placeholder 2"/>
          <p:cNvSpPr>
            <a:spLocks noGrp="1"/>
          </p:cNvSpPr>
          <p:nvPr>
            <p:ph sz="quarter" idx="13"/>
          </p:nvPr>
        </p:nvSpPr>
        <p:spPr>
          <a:xfrm>
            <a:off x="168812" y="2063396"/>
            <a:ext cx="6184714" cy="3311189"/>
          </a:xfrm>
          <a:prstGeom prst="rect">
            <a:avLst/>
          </a:prstGeom>
        </p:spPr>
        <p:txBody>
          <a:bodyPr>
            <a:normAutofit/>
          </a:bodyPr>
          <a:lstStyle/>
          <a:p>
            <a:pPr marL="0" lvl="0" indent="0">
              <a:buNone/>
            </a:pPr>
            <a:r>
              <a:rPr lang="en-US" sz="3600" dirty="0" smtClean="0"/>
              <a:t>women </a:t>
            </a:r>
            <a:r>
              <a:rPr lang="en-US" sz="3600" dirty="0"/>
              <a:t>gained new opportunities in the workforce as a result of these wars</a:t>
            </a:r>
          </a:p>
          <a:p>
            <a:endParaRPr lang="en-US" sz="36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6355700" y="338776"/>
            <a:ext cx="4724809" cy="5870957"/>
          </a:xfrm>
          <a:prstGeom prst="rect">
            <a:avLst/>
          </a:prstGeom>
        </p:spPr>
      </p:pic>
    </p:spTree>
    <p:extLst>
      <p:ext uri="{BB962C8B-B14F-4D97-AF65-F5344CB8AC3E}">
        <p14:creationId xmlns:p14="http://schemas.microsoft.com/office/powerpoint/2010/main" val="249117324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35.</a:t>
            </a:r>
            <a:endParaRPr lang="en-US" dirty="0"/>
          </a:p>
        </p:txBody>
      </p:sp>
      <p:sp>
        <p:nvSpPr>
          <p:cNvPr id="3" name="Content Placeholder 2"/>
          <p:cNvSpPr>
            <a:spLocks noGrp="1"/>
          </p:cNvSpPr>
          <p:nvPr>
            <p:ph sz="quarter" idx="13"/>
          </p:nvPr>
        </p:nvSpPr>
        <p:spPr>
          <a:xfrm>
            <a:off x="196948" y="2063396"/>
            <a:ext cx="7019778" cy="3311189"/>
          </a:xfrm>
          <a:prstGeom prst="rect">
            <a:avLst/>
          </a:prstGeom>
        </p:spPr>
        <p:txBody>
          <a:bodyPr>
            <a:normAutofit/>
          </a:bodyPr>
          <a:lstStyle/>
          <a:p>
            <a:pPr marL="0" lvl="0" indent="0">
              <a:buNone/>
            </a:pPr>
            <a:r>
              <a:rPr lang="en-US" sz="3600" dirty="0" smtClean="0"/>
              <a:t>provided </a:t>
            </a:r>
            <a:r>
              <a:rPr lang="en-US" sz="3600" dirty="0"/>
              <a:t>funds for education, housing and training for veterans after WWII</a:t>
            </a:r>
          </a:p>
          <a:p>
            <a:endParaRPr lang="en-US" sz="36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7216727" y="270896"/>
            <a:ext cx="3968036" cy="59361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19324381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36.</a:t>
            </a:r>
            <a:endParaRPr lang="en-US" dirty="0"/>
          </a:p>
        </p:txBody>
      </p:sp>
      <p:sp>
        <p:nvSpPr>
          <p:cNvPr id="3" name="Content Placeholder 2"/>
          <p:cNvSpPr>
            <a:spLocks noGrp="1"/>
          </p:cNvSpPr>
          <p:nvPr>
            <p:ph sz="quarter" idx="13"/>
          </p:nvPr>
        </p:nvSpPr>
        <p:spPr>
          <a:xfrm>
            <a:off x="168812" y="2063396"/>
            <a:ext cx="5605702" cy="3311189"/>
          </a:xfrm>
          <a:prstGeom prst="rect">
            <a:avLst/>
          </a:prstGeom>
        </p:spPr>
        <p:txBody>
          <a:bodyPr>
            <a:normAutofit/>
          </a:bodyPr>
          <a:lstStyle/>
          <a:p>
            <a:pPr marL="0" lvl="0" indent="0">
              <a:buNone/>
            </a:pPr>
            <a:r>
              <a:rPr lang="en-US" sz="3600" dirty="0" smtClean="0"/>
              <a:t>purpose </a:t>
            </a:r>
            <a:r>
              <a:rPr lang="en-US" sz="3600" dirty="0"/>
              <a:t>was to punish Nazi war criminals</a:t>
            </a:r>
          </a:p>
          <a:p>
            <a:endParaRPr lang="en-US" sz="36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993971" y="549712"/>
            <a:ext cx="5559962" cy="4559169"/>
          </a:xfrm>
          <a:prstGeom prst="rect">
            <a:avLst/>
          </a:prstGeom>
        </p:spPr>
      </p:pic>
    </p:spTree>
    <p:extLst>
      <p:ext uri="{BB962C8B-B14F-4D97-AF65-F5344CB8AC3E}">
        <p14:creationId xmlns:p14="http://schemas.microsoft.com/office/powerpoint/2010/main" val="663716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37.</a:t>
            </a:r>
            <a:endParaRPr lang="en-US" dirty="0"/>
          </a:p>
        </p:txBody>
      </p:sp>
      <p:sp>
        <p:nvSpPr>
          <p:cNvPr id="3" name="Content Placeholder 2"/>
          <p:cNvSpPr>
            <a:spLocks noGrp="1"/>
          </p:cNvSpPr>
          <p:nvPr>
            <p:ph sz="quarter" idx="13"/>
          </p:nvPr>
        </p:nvSpPr>
        <p:spPr>
          <a:xfrm>
            <a:off x="309489" y="2063396"/>
            <a:ext cx="6063176" cy="3311189"/>
          </a:xfrm>
          <a:prstGeom prst="rect">
            <a:avLst/>
          </a:prstGeom>
        </p:spPr>
        <p:txBody>
          <a:bodyPr>
            <a:normAutofit/>
          </a:bodyPr>
          <a:lstStyle/>
          <a:p>
            <a:pPr marL="0" lvl="0" indent="0">
              <a:buNone/>
            </a:pPr>
            <a:r>
              <a:rPr lang="en-US" sz="3600" dirty="0"/>
              <a:t>wanted African Americans to focus on manual labor to improve their social status</a:t>
            </a:r>
          </a:p>
          <a:p>
            <a:endParaRPr lang="en-US" sz="36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rotWithShape="1">
          <a:blip r:embed="rId2"/>
          <a:srcRect t="9142"/>
          <a:stretch/>
        </p:blipFill>
        <p:spPr>
          <a:xfrm>
            <a:off x="6719378" y="141779"/>
            <a:ext cx="4675453" cy="61608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84477889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38.</a:t>
            </a:r>
            <a:endParaRPr lang="en-US" dirty="0"/>
          </a:p>
        </p:txBody>
      </p:sp>
      <p:sp>
        <p:nvSpPr>
          <p:cNvPr id="3" name="Content Placeholder 2"/>
          <p:cNvSpPr>
            <a:spLocks noGrp="1"/>
          </p:cNvSpPr>
          <p:nvPr>
            <p:ph sz="quarter" idx="13"/>
          </p:nvPr>
        </p:nvSpPr>
        <p:spPr>
          <a:xfrm>
            <a:off x="196948" y="2063396"/>
            <a:ext cx="5577566" cy="3311189"/>
          </a:xfrm>
          <a:prstGeom prst="rect">
            <a:avLst/>
          </a:prstGeom>
        </p:spPr>
        <p:txBody>
          <a:bodyPr>
            <a:normAutofit/>
          </a:bodyPr>
          <a:lstStyle/>
          <a:p>
            <a:pPr marL="0" lvl="0" indent="0">
              <a:buNone/>
            </a:pPr>
            <a:r>
              <a:rPr lang="en-US" sz="3600" dirty="0" smtClean="0"/>
              <a:t>Western </a:t>
            </a:r>
            <a:r>
              <a:rPr lang="en-US" sz="3600" dirty="0"/>
              <a:t>and Southern </a:t>
            </a:r>
            <a:r>
              <a:rPr lang="en-US" sz="3600" dirty="0" smtClean="0"/>
              <a:t>farmers</a:t>
            </a:r>
            <a:endParaRPr lang="en-US" sz="36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246903" y="1125416"/>
            <a:ext cx="6698518" cy="33167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7621158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a:t>
            </a:r>
            <a:endParaRPr lang="en-US" dirty="0"/>
          </a:p>
        </p:txBody>
      </p:sp>
      <p:sp>
        <p:nvSpPr>
          <p:cNvPr id="3" name="Content Placeholder 2"/>
          <p:cNvSpPr>
            <a:spLocks noGrp="1"/>
          </p:cNvSpPr>
          <p:nvPr>
            <p:ph sz="quarter" idx="13"/>
          </p:nvPr>
        </p:nvSpPr>
        <p:spPr>
          <a:xfrm>
            <a:off x="98474" y="2063396"/>
            <a:ext cx="5083126" cy="3311189"/>
          </a:xfrm>
          <a:prstGeom prst="rect">
            <a:avLst/>
          </a:prstGeom>
        </p:spPr>
        <p:txBody>
          <a:bodyPr>
            <a:normAutofit/>
          </a:bodyPr>
          <a:lstStyle/>
          <a:p>
            <a:pPr marL="0" indent="0">
              <a:buNone/>
            </a:pPr>
            <a:r>
              <a:rPr lang="en-US" sz="3200" dirty="0"/>
              <a:t>nuclear war was a real possibility during this conflict from 1947 to 1991</a:t>
            </a:r>
          </a:p>
        </p:txBody>
      </p:sp>
      <p:sp>
        <p:nvSpPr>
          <p:cNvPr id="5" name="Content Placeholder 4"/>
          <p:cNvSpPr>
            <a:spLocks noGrp="1"/>
          </p:cNvSpPr>
          <p:nvPr>
            <p:ph sz="quarter" idx="14"/>
          </p:nvPr>
        </p:nvSpPr>
        <p:spPr/>
        <p:txBody>
          <a:bodyPr/>
          <a:lstStyle/>
          <a:p>
            <a:endParaRPr lang="en-US"/>
          </a:p>
        </p:txBody>
      </p:sp>
      <p:pic>
        <p:nvPicPr>
          <p:cNvPr id="4" name="Picture 3"/>
          <p:cNvPicPr>
            <a:picLocks noChangeAspect="1"/>
          </p:cNvPicPr>
          <p:nvPr/>
        </p:nvPicPr>
        <p:blipFill>
          <a:blip r:embed="rId2"/>
          <a:stretch>
            <a:fillRect/>
          </a:stretch>
        </p:blipFill>
        <p:spPr>
          <a:xfrm>
            <a:off x="5181600" y="2063396"/>
            <a:ext cx="7010400" cy="3808984"/>
          </a:xfrm>
          <a:prstGeom prst="rect">
            <a:avLst/>
          </a:prstGeom>
        </p:spPr>
      </p:pic>
    </p:spTree>
    <p:extLst>
      <p:ext uri="{BB962C8B-B14F-4D97-AF65-F5344CB8AC3E}">
        <p14:creationId xmlns:p14="http://schemas.microsoft.com/office/powerpoint/2010/main" val="37700758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39.</a:t>
            </a:r>
            <a:endParaRPr lang="en-US" dirty="0"/>
          </a:p>
        </p:txBody>
      </p:sp>
      <p:sp>
        <p:nvSpPr>
          <p:cNvPr id="3" name="Content Placeholder 2"/>
          <p:cNvSpPr>
            <a:spLocks noGrp="1"/>
          </p:cNvSpPr>
          <p:nvPr>
            <p:ph sz="quarter" idx="13"/>
          </p:nvPr>
        </p:nvSpPr>
        <p:spPr>
          <a:xfrm>
            <a:off x="211015" y="2063396"/>
            <a:ext cx="6260123" cy="3311189"/>
          </a:xfrm>
          <a:prstGeom prst="rect">
            <a:avLst/>
          </a:prstGeom>
        </p:spPr>
        <p:txBody>
          <a:bodyPr>
            <a:normAutofit/>
          </a:bodyPr>
          <a:lstStyle/>
          <a:p>
            <a:pPr marL="0" lvl="0" indent="0">
              <a:buNone/>
            </a:pPr>
            <a:r>
              <a:rPr lang="en-US" sz="4400" dirty="0" smtClean="0"/>
              <a:t>youngest </a:t>
            </a:r>
            <a:r>
              <a:rPr lang="en-US" sz="4400" dirty="0"/>
              <a:t>president ever elected</a:t>
            </a:r>
          </a:p>
          <a:p>
            <a:endParaRPr lang="en-US" sz="44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6636251" y="799417"/>
            <a:ext cx="5138407" cy="49328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72835727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40.</a:t>
            </a:r>
            <a:endParaRPr lang="en-US" dirty="0"/>
          </a:p>
        </p:txBody>
      </p:sp>
      <p:sp>
        <p:nvSpPr>
          <p:cNvPr id="3" name="Content Placeholder 2"/>
          <p:cNvSpPr>
            <a:spLocks noGrp="1"/>
          </p:cNvSpPr>
          <p:nvPr>
            <p:ph sz="quarter" idx="13"/>
          </p:nvPr>
        </p:nvSpPr>
        <p:spPr>
          <a:xfrm>
            <a:off x="154745" y="2063396"/>
            <a:ext cx="6347253" cy="3311189"/>
          </a:xfrm>
          <a:prstGeom prst="rect">
            <a:avLst/>
          </a:prstGeom>
        </p:spPr>
        <p:txBody>
          <a:bodyPr>
            <a:normAutofit/>
          </a:bodyPr>
          <a:lstStyle/>
          <a:p>
            <a:pPr marL="0" lvl="0" indent="0">
              <a:buNone/>
            </a:pPr>
            <a:r>
              <a:rPr lang="en-US" sz="4400" dirty="0" smtClean="0"/>
              <a:t>included </a:t>
            </a:r>
            <a:r>
              <a:rPr lang="en-US" sz="4400" dirty="0"/>
              <a:t>Medicaid, Medicare, and Project Head Start</a:t>
            </a:r>
          </a:p>
          <a:p>
            <a:endParaRPr lang="en-US" sz="44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6501998" y="430681"/>
            <a:ext cx="4797968" cy="5968501"/>
          </a:xfrm>
          <a:prstGeom prst="rect">
            <a:avLst/>
          </a:prstGeom>
        </p:spPr>
      </p:pic>
    </p:spTree>
    <p:extLst>
      <p:ext uri="{BB962C8B-B14F-4D97-AF65-F5344CB8AC3E}">
        <p14:creationId xmlns:p14="http://schemas.microsoft.com/office/powerpoint/2010/main" val="302263431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41.</a:t>
            </a:r>
            <a:endParaRPr lang="en-US" dirty="0"/>
          </a:p>
        </p:txBody>
      </p:sp>
      <p:sp>
        <p:nvSpPr>
          <p:cNvPr id="3" name="Content Placeholder 2"/>
          <p:cNvSpPr>
            <a:spLocks noGrp="1"/>
          </p:cNvSpPr>
          <p:nvPr>
            <p:ph sz="quarter" idx="13"/>
          </p:nvPr>
        </p:nvSpPr>
        <p:spPr>
          <a:xfrm>
            <a:off x="211015" y="2063396"/>
            <a:ext cx="5563499" cy="3311189"/>
          </a:xfrm>
          <a:prstGeom prst="rect">
            <a:avLst/>
          </a:prstGeom>
        </p:spPr>
        <p:txBody>
          <a:bodyPr>
            <a:normAutofit/>
          </a:bodyPr>
          <a:lstStyle/>
          <a:p>
            <a:pPr marL="0" lvl="0" indent="0">
              <a:buNone/>
            </a:pPr>
            <a:r>
              <a:rPr lang="en-US" sz="4400" dirty="0"/>
              <a:t>Warren </a:t>
            </a:r>
            <a:r>
              <a:rPr lang="en-US" sz="4400" dirty="0" smtClean="0"/>
              <a:t>Commission</a:t>
            </a:r>
            <a:endParaRPr lang="en-US" sz="4400" dirty="0"/>
          </a:p>
        </p:txBody>
      </p:sp>
      <p:sp>
        <p:nvSpPr>
          <p:cNvPr id="5" name="Content Placeholder 4"/>
          <p:cNvSpPr>
            <a:spLocks noGrp="1"/>
          </p:cNvSpPr>
          <p:nvPr>
            <p:ph sz="quarter" idx="14"/>
          </p:nvPr>
        </p:nvSpPr>
        <p:spPr/>
        <p:txBody>
          <a:bodyPr/>
          <a:lstStyle/>
          <a:p>
            <a:endParaRPr lang="en-US"/>
          </a:p>
        </p:txBody>
      </p:sp>
      <p:pic>
        <p:nvPicPr>
          <p:cNvPr id="7" name="Picture 6"/>
          <p:cNvPicPr>
            <a:picLocks noChangeAspect="1"/>
          </p:cNvPicPr>
          <p:nvPr/>
        </p:nvPicPr>
        <p:blipFill>
          <a:blip r:embed="rId2"/>
          <a:stretch>
            <a:fillRect/>
          </a:stretch>
        </p:blipFill>
        <p:spPr>
          <a:xfrm>
            <a:off x="5774514" y="1252025"/>
            <a:ext cx="5927712" cy="45978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0042729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42.</a:t>
            </a:r>
            <a:endParaRPr lang="en-US" dirty="0"/>
          </a:p>
        </p:txBody>
      </p:sp>
      <p:sp>
        <p:nvSpPr>
          <p:cNvPr id="3" name="Content Placeholder 2"/>
          <p:cNvSpPr>
            <a:spLocks noGrp="1"/>
          </p:cNvSpPr>
          <p:nvPr>
            <p:ph sz="quarter" idx="13"/>
          </p:nvPr>
        </p:nvSpPr>
        <p:spPr>
          <a:xfrm>
            <a:off x="337625" y="2063396"/>
            <a:ext cx="5436889" cy="3311189"/>
          </a:xfrm>
          <a:prstGeom prst="rect">
            <a:avLst/>
          </a:prstGeom>
        </p:spPr>
        <p:txBody>
          <a:bodyPr>
            <a:normAutofit/>
          </a:bodyPr>
          <a:lstStyle/>
          <a:p>
            <a:pPr marL="0" lvl="0" indent="0">
              <a:buNone/>
            </a:pPr>
            <a:r>
              <a:rPr lang="en-US" sz="4000" dirty="0" smtClean="0"/>
              <a:t>wanted </a:t>
            </a:r>
            <a:r>
              <a:rPr lang="en-US" sz="4000" dirty="0"/>
              <a:t>full rights for African Americans- NOW!!</a:t>
            </a:r>
          </a:p>
          <a:p>
            <a:endParaRPr lang="en-US" sz="40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6428936" y="198950"/>
            <a:ext cx="4651574" cy="600406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85063140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43.</a:t>
            </a:r>
            <a:endParaRPr lang="en-US" dirty="0"/>
          </a:p>
        </p:txBody>
      </p:sp>
      <p:sp>
        <p:nvSpPr>
          <p:cNvPr id="3" name="Content Placeholder 2"/>
          <p:cNvSpPr>
            <a:spLocks noGrp="1"/>
          </p:cNvSpPr>
          <p:nvPr>
            <p:ph sz="quarter" idx="13"/>
          </p:nvPr>
        </p:nvSpPr>
        <p:spPr>
          <a:xfrm>
            <a:off x="196948" y="2063396"/>
            <a:ext cx="5577566" cy="3311189"/>
          </a:xfrm>
          <a:prstGeom prst="rect">
            <a:avLst/>
          </a:prstGeom>
        </p:spPr>
        <p:txBody>
          <a:bodyPr>
            <a:normAutofit/>
          </a:bodyPr>
          <a:lstStyle/>
          <a:p>
            <a:pPr marL="0" lvl="0" indent="0">
              <a:buNone/>
            </a:pPr>
            <a:r>
              <a:rPr lang="en-US" sz="4400" dirty="0"/>
              <a:t>Cold War tension with Castro</a:t>
            </a:r>
          </a:p>
          <a:p>
            <a:endParaRPr lang="en-US" sz="44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261224" y="799457"/>
            <a:ext cx="6218014" cy="45751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199265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44.</a:t>
            </a:r>
            <a:endParaRPr lang="en-US" dirty="0"/>
          </a:p>
        </p:txBody>
      </p:sp>
      <p:sp>
        <p:nvSpPr>
          <p:cNvPr id="3" name="Content Placeholder 2"/>
          <p:cNvSpPr>
            <a:spLocks noGrp="1"/>
          </p:cNvSpPr>
          <p:nvPr>
            <p:ph sz="quarter" idx="13"/>
          </p:nvPr>
        </p:nvSpPr>
        <p:spPr>
          <a:xfrm>
            <a:off x="225083" y="2063396"/>
            <a:ext cx="5446230" cy="3311189"/>
          </a:xfrm>
          <a:prstGeom prst="rect">
            <a:avLst/>
          </a:prstGeom>
        </p:spPr>
        <p:txBody>
          <a:bodyPr>
            <a:normAutofit/>
          </a:bodyPr>
          <a:lstStyle/>
          <a:p>
            <a:pPr marL="0" lvl="0" indent="0">
              <a:buNone/>
            </a:pPr>
            <a:r>
              <a:rPr lang="en-US" sz="4400" dirty="0" smtClean="0"/>
              <a:t>“</a:t>
            </a:r>
            <a:r>
              <a:rPr lang="en-US" sz="4400" dirty="0"/>
              <a:t>A house divided cannot stand”</a:t>
            </a:r>
          </a:p>
          <a:p>
            <a:endParaRPr lang="en-US" sz="44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4818508" y="872197"/>
            <a:ext cx="6491918" cy="471988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05864995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45.</a:t>
            </a:r>
            <a:endParaRPr lang="en-US" dirty="0"/>
          </a:p>
        </p:txBody>
      </p:sp>
      <p:sp>
        <p:nvSpPr>
          <p:cNvPr id="3" name="Content Placeholder 2"/>
          <p:cNvSpPr>
            <a:spLocks noGrp="1"/>
          </p:cNvSpPr>
          <p:nvPr>
            <p:ph sz="quarter" idx="13"/>
          </p:nvPr>
        </p:nvSpPr>
        <p:spPr>
          <a:xfrm>
            <a:off x="239151" y="2063396"/>
            <a:ext cx="5535363" cy="3311189"/>
          </a:xfrm>
          <a:prstGeom prst="rect">
            <a:avLst/>
          </a:prstGeom>
        </p:spPr>
        <p:txBody>
          <a:bodyPr>
            <a:normAutofit/>
          </a:bodyPr>
          <a:lstStyle/>
          <a:p>
            <a:pPr marL="0" lvl="0" indent="0">
              <a:buNone/>
            </a:pPr>
            <a:r>
              <a:rPr lang="en-US" sz="4400" dirty="0" smtClean="0"/>
              <a:t>Denied </a:t>
            </a:r>
            <a:r>
              <a:rPr lang="en-US" sz="4400" dirty="0"/>
              <a:t>reconstruction era blacks their rights </a:t>
            </a:r>
          </a:p>
          <a:p>
            <a:endParaRPr lang="en-US" sz="44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503610" y="1111348"/>
            <a:ext cx="6067259" cy="400439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20827929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46.</a:t>
            </a:r>
            <a:endParaRPr lang="en-US" dirty="0"/>
          </a:p>
        </p:txBody>
      </p:sp>
      <p:sp>
        <p:nvSpPr>
          <p:cNvPr id="3" name="Content Placeholder 2"/>
          <p:cNvSpPr>
            <a:spLocks noGrp="1"/>
          </p:cNvSpPr>
          <p:nvPr>
            <p:ph sz="quarter" idx="13"/>
          </p:nvPr>
        </p:nvSpPr>
        <p:spPr>
          <a:xfrm>
            <a:off x="323557" y="2063396"/>
            <a:ext cx="6801903" cy="3311189"/>
          </a:xfrm>
          <a:prstGeom prst="rect">
            <a:avLst/>
          </a:prstGeom>
        </p:spPr>
        <p:txBody>
          <a:bodyPr>
            <a:normAutofit/>
          </a:bodyPr>
          <a:lstStyle/>
          <a:p>
            <a:pPr marL="0" lvl="0" indent="0">
              <a:buNone/>
            </a:pPr>
            <a:r>
              <a:rPr lang="en-US" sz="4800" dirty="0"/>
              <a:t>developed railroads in Florida in the late 19</a:t>
            </a:r>
            <a:r>
              <a:rPr lang="en-US" sz="4800" baseline="30000" dirty="0"/>
              <a:t>th</a:t>
            </a:r>
            <a:r>
              <a:rPr lang="en-US" sz="4800" dirty="0"/>
              <a:t> </a:t>
            </a:r>
            <a:r>
              <a:rPr lang="en-US" sz="4800" dirty="0" smtClean="0"/>
              <a:t>century</a:t>
            </a:r>
            <a:endParaRPr lang="en-US" sz="48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7127634" y="62105"/>
            <a:ext cx="4224994" cy="63527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7767766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47.</a:t>
            </a:r>
            <a:endParaRPr lang="en-US" dirty="0"/>
          </a:p>
        </p:txBody>
      </p:sp>
      <p:sp>
        <p:nvSpPr>
          <p:cNvPr id="3" name="Content Placeholder 2"/>
          <p:cNvSpPr>
            <a:spLocks noGrp="1"/>
          </p:cNvSpPr>
          <p:nvPr>
            <p:ph sz="quarter" idx="13"/>
          </p:nvPr>
        </p:nvSpPr>
        <p:spPr>
          <a:xfrm>
            <a:off x="239151" y="2063396"/>
            <a:ext cx="5535363" cy="3311189"/>
          </a:xfrm>
          <a:prstGeom prst="rect">
            <a:avLst/>
          </a:prstGeom>
        </p:spPr>
        <p:txBody>
          <a:bodyPr>
            <a:normAutofit/>
          </a:bodyPr>
          <a:lstStyle/>
          <a:p>
            <a:pPr marL="0" lvl="0" indent="0">
              <a:buNone/>
            </a:pPr>
            <a:r>
              <a:rPr lang="en-US" sz="3600" dirty="0" smtClean="0"/>
              <a:t>became </a:t>
            </a:r>
            <a:r>
              <a:rPr lang="en-US" sz="3600" dirty="0"/>
              <a:t>poor as more people moved to the suburbs after WWII</a:t>
            </a:r>
          </a:p>
          <a:p>
            <a:endParaRPr lang="en-US" sz="36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6623340" y="0"/>
            <a:ext cx="4572396" cy="65110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61085818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48.</a:t>
            </a:r>
            <a:endParaRPr lang="en-US" dirty="0"/>
          </a:p>
        </p:txBody>
      </p:sp>
      <p:sp>
        <p:nvSpPr>
          <p:cNvPr id="3" name="Content Placeholder 2"/>
          <p:cNvSpPr>
            <a:spLocks noGrp="1"/>
          </p:cNvSpPr>
          <p:nvPr>
            <p:ph sz="quarter" idx="13"/>
          </p:nvPr>
        </p:nvSpPr>
        <p:spPr>
          <a:xfrm>
            <a:off x="196949" y="2063396"/>
            <a:ext cx="5794848" cy="3311189"/>
          </a:xfrm>
          <a:prstGeom prst="rect">
            <a:avLst/>
          </a:prstGeom>
        </p:spPr>
        <p:txBody>
          <a:bodyPr>
            <a:normAutofit/>
          </a:bodyPr>
          <a:lstStyle/>
          <a:p>
            <a:pPr marL="0" lvl="0" indent="0">
              <a:buNone/>
            </a:pPr>
            <a:r>
              <a:rPr lang="en-US" sz="4400" dirty="0" smtClean="0"/>
              <a:t>affected the outcome of the Vietnam </a:t>
            </a:r>
            <a:r>
              <a:rPr lang="en-US" sz="4400" dirty="0"/>
              <a:t>war</a:t>
            </a:r>
          </a:p>
          <a:p>
            <a:endParaRPr lang="en-US" sz="44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6388214" y="473287"/>
            <a:ext cx="5259836" cy="5901461"/>
          </a:xfrm>
          <a:prstGeom prst="rect">
            <a:avLst/>
          </a:prstGeom>
        </p:spPr>
      </p:pic>
    </p:spTree>
    <p:extLst>
      <p:ext uri="{BB962C8B-B14F-4D97-AF65-F5344CB8AC3E}">
        <p14:creationId xmlns:p14="http://schemas.microsoft.com/office/powerpoint/2010/main" val="14271427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a:t>
            </a:r>
            <a:endParaRPr lang="en-US" dirty="0"/>
          </a:p>
        </p:txBody>
      </p:sp>
      <p:sp>
        <p:nvSpPr>
          <p:cNvPr id="3" name="Content Placeholder 2"/>
          <p:cNvSpPr>
            <a:spLocks noGrp="1"/>
          </p:cNvSpPr>
          <p:nvPr>
            <p:ph sz="quarter" idx="13"/>
          </p:nvPr>
        </p:nvSpPr>
        <p:spPr>
          <a:prstGeom prst="rect">
            <a:avLst/>
          </a:prstGeom>
        </p:spPr>
        <p:txBody>
          <a:bodyPr>
            <a:normAutofit/>
          </a:bodyPr>
          <a:lstStyle/>
          <a:p>
            <a:pPr marL="0" indent="0">
              <a:buNone/>
            </a:pPr>
            <a:r>
              <a:rPr lang="en-US" sz="3200" dirty="0"/>
              <a:t>Short haired women who drank and smoked during 1920s</a:t>
            </a:r>
          </a:p>
        </p:txBody>
      </p:sp>
      <p:sp>
        <p:nvSpPr>
          <p:cNvPr id="5" name="Content Placeholder 4"/>
          <p:cNvSpPr>
            <a:spLocks noGrp="1"/>
          </p:cNvSpPr>
          <p:nvPr>
            <p:ph sz="quarter" idx="14"/>
          </p:nvPr>
        </p:nvSpPr>
        <p:spPr/>
        <p:txBody>
          <a:bodyPr/>
          <a:lstStyle/>
          <a:p>
            <a:endParaRPr lang="en-US"/>
          </a:p>
        </p:txBody>
      </p:sp>
      <p:pic>
        <p:nvPicPr>
          <p:cNvPr id="4" name="Picture 3"/>
          <p:cNvPicPr>
            <a:picLocks noChangeAspect="1"/>
          </p:cNvPicPr>
          <p:nvPr/>
        </p:nvPicPr>
        <p:blipFill>
          <a:blip r:embed="rId2"/>
          <a:stretch>
            <a:fillRect/>
          </a:stretch>
        </p:blipFill>
        <p:spPr>
          <a:xfrm>
            <a:off x="6705600" y="1752600"/>
            <a:ext cx="3519488" cy="5040670"/>
          </a:xfrm>
          <a:prstGeom prst="rect">
            <a:avLst/>
          </a:prstGeom>
        </p:spPr>
      </p:pic>
    </p:spTree>
    <p:extLst>
      <p:ext uri="{BB962C8B-B14F-4D97-AF65-F5344CB8AC3E}">
        <p14:creationId xmlns:p14="http://schemas.microsoft.com/office/powerpoint/2010/main" val="304967553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49.</a:t>
            </a:r>
            <a:endParaRPr lang="en-US" dirty="0"/>
          </a:p>
        </p:txBody>
      </p:sp>
      <p:sp>
        <p:nvSpPr>
          <p:cNvPr id="3" name="Content Placeholder 2"/>
          <p:cNvSpPr>
            <a:spLocks noGrp="1"/>
          </p:cNvSpPr>
          <p:nvPr>
            <p:ph sz="quarter" idx="13"/>
          </p:nvPr>
        </p:nvSpPr>
        <p:spPr>
          <a:xfrm>
            <a:off x="225083" y="2063396"/>
            <a:ext cx="5549431" cy="3311189"/>
          </a:xfrm>
          <a:prstGeom prst="rect">
            <a:avLst/>
          </a:prstGeom>
        </p:spPr>
        <p:txBody>
          <a:bodyPr>
            <a:normAutofit/>
          </a:bodyPr>
          <a:lstStyle/>
          <a:p>
            <a:pPr marL="0" lvl="0" indent="0">
              <a:buNone/>
            </a:pPr>
            <a:r>
              <a:rPr lang="en-US" sz="4000" dirty="0" smtClean="0"/>
              <a:t>created </a:t>
            </a:r>
            <a:r>
              <a:rPr lang="en-US" sz="4000" dirty="0"/>
              <a:t>in response to </a:t>
            </a:r>
            <a:r>
              <a:rPr lang="en-US" sz="4000" dirty="0" smtClean="0"/>
              <a:t>NATO</a:t>
            </a:r>
            <a:endParaRPr lang="en-US" sz="40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641144" y="614429"/>
            <a:ext cx="6346874" cy="47601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40756747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50.</a:t>
            </a:r>
            <a:endParaRPr lang="en-US" dirty="0"/>
          </a:p>
        </p:txBody>
      </p:sp>
      <p:sp>
        <p:nvSpPr>
          <p:cNvPr id="3" name="Content Placeholder 2"/>
          <p:cNvSpPr>
            <a:spLocks noGrp="1"/>
          </p:cNvSpPr>
          <p:nvPr>
            <p:ph sz="quarter" idx="13"/>
          </p:nvPr>
        </p:nvSpPr>
        <p:spPr>
          <a:xfrm>
            <a:off x="295422" y="2063396"/>
            <a:ext cx="5479092" cy="3311189"/>
          </a:xfrm>
          <a:prstGeom prst="rect">
            <a:avLst/>
          </a:prstGeom>
        </p:spPr>
        <p:txBody>
          <a:bodyPr>
            <a:normAutofit/>
          </a:bodyPr>
          <a:lstStyle/>
          <a:p>
            <a:pPr marL="0" lvl="0" indent="0">
              <a:buNone/>
            </a:pPr>
            <a:r>
              <a:rPr lang="en-US" sz="4000" dirty="0"/>
              <a:t>caused government to deny civil </a:t>
            </a:r>
            <a:r>
              <a:rPr lang="en-US" sz="4000" dirty="0" smtClean="0"/>
              <a:t>liberties</a:t>
            </a:r>
            <a:endParaRPr lang="en-US" sz="40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6508652" y="438208"/>
            <a:ext cx="4942449" cy="59309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83548943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51.</a:t>
            </a:r>
            <a:endParaRPr lang="en-US" dirty="0"/>
          </a:p>
        </p:txBody>
      </p:sp>
      <p:sp>
        <p:nvSpPr>
          <p:cNvPr id="3" name="Content Placeholder 2"/>
          <p:cNvSpPr>
            <a:spLocks noGrp="1"/>
          </p:cNvSpPr>
          <p:nvPr>
            <p:ph sz="quarter" idx="13"/>
          </p:nvPr>
        </p:nvSpPr>
        <p:spPr>
          <a:xfrm>
            <a:off x="211015" y="2063396"/>
            <a:ext cx="6231988" cy="3311189"/>
          </a:xfrm>
          <a:prstGeom prst="rect">
            <a:avLst/>
          </a:prstGeom>
        </p:spPr>
        <p:txBody>
          <a:bodyPr>
            <a:normAutofit/>
          </a:bodyPr>
          <a:lstStyle/>
          <a:p>
            <a:pPr marL="0" lvl="0" indent="0">
              <a:buNone/>
            </a:pPr>
            <a:r>
              <a:rPr lang="en-US" sz="3600" dirty="0"/>
              <a:t>provided jobs for immigrants in exchange for their </a:t>
            </a:r>
            <a:r>
              <a:rPr lang="en-US" sz="3600" dirty="0" smtClean="0"/>
              <a:t>vote</a:t>
            </a:r>
            <a:endParaRPr lang="en-US" sz="36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6894302" y="347134"/>
            <a:ext cx="4627138" cy="58004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47883383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52.</a:t>
            </a:r>
            <a:endParaRPr lang="en-US" dirty="0"/>
          </a:p>
        </p:txBody>
      </p:sp>
      <p:sp>
        <p:nvSpPr>
          <p:cNvPr id="3" name="Content Placeholder 2"/>
          <p:cNvSpPr>
            <a:spLocks noGrp="1"/>
          </p:cNvSpPr>
          <p:nvPr>
            <p:ph sz="quarter" idx="13"/>
          </p:nvPr>
        </p:nvSpPr>
        <p:spPr>
          <a:xfrm>
            <a:off x="211015" y="2063396"/>
            <a:ext cx="5563499" cy="3311189"/>
          </a:xfrm>
          <a:prstGeom prst="rect">
            <a:avLst/>
          </a:prstGeom>
        </p:spPr>
        <p:txBody>
          <a:bodyPr>
            <a:normAutofit/>
          </a:bodyPr>
          <a:lstStyle/>
          <a:p>
            <a:pPr marL="0" lvl="0" indent="0">
              <a:buNone/>
            </a:pPr>
            <a:r>
              <a:rPr lang="en-US" sz="3600" dirty="0"/>
              <a:t>reacted to this by ordering all Japanese on the West Coast to be </a:t>
            </a:r>
            <a:r>
              <a:rPr lang="en-US" sz="3600" dirty="0" smtClean="0"/>
              <a:t>interned</a:t>
            </a:r>
            <a:endParaRPr lang="en-US" sz="36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307169" y="1672191"/>
            <a:ext cx="6369016" cy="33472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90161108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53.</a:t>
            </a:r>
            <a:endParaRPr lang="en-US" dirty="0"/>
          </a:p>
        </p:txBody>
      </p:sp>
      <p:sp>
        <p:nvSpPr>
          <p:cNvPr id="3" name="Content Placeholder 2"/>
          <p:cNvSpPr>
            <a:spLocks noGrp="1"/>
          </p:cNvSpPr>
          <p:nvPr>
            <p:ph sz="quarter" idx="13"/>
          </p:nvPr>
        </p:nvSpPr>
        <p:spPr>
          <a:xfrm>
            <a:off x="253218" y="2063396"/>
            <a:ext cx="5521296" cy="3311189"/>
          </a:xfrm>
          <a:prstGeom prst="rect">
            <a:avLst/>
          </a:prstGeom>
        </p:spPr>
        <p:txBody>
          <a:bodyPr>
            <a:normAutofit/>
          </a:bodyPr>
          <a:lstStyle/>
          <a:p>
            <a:pPr marL="0" lvl="0" indent="0">
              <a:buNone/>
            </a:pPr>
            <a:r>
              <a:rPr lang="en-US" sz="4000" dirty="0"/>
              <a:t>stated that the US would support nations resisting </a:t>
            </a:r>
            <a:r>
              <a:rPr lang="en-US" sz="4000" dirty="0" smtClean="0"/>
              <a:t>communism</a:t>
            </a:r>
            <a:endParaRPr lang="en-US" sz="40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893110" y="239151"/>
            <a:ext cx="5187400" cy="59647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0265828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54.</a:t>
            </a:r>
            <a:endParaRPr lang="en-US" dirty="0"/>
          </a:p>
        </p:txBody>
      </p:sp>
      <p:sp>
        <p:nvSpPr>
          <p:cNvPr id="3" name="Content Placeholder 2"/>
          <p:cNvSpPr>
            <a:spLocks noGrp="1"/>
          </p:cNvSpPr>
          <p:nvPr>
            <p:ph sz="quarter" idx="13"/>
          </p:nvPr>
        </p:nvSpPr>
        <p:spPr>
          <a:xfrm>
            <a:off x="281354" y="2063396"/>
            <a:ext cx="5493160" cy="3311189"/>
          </a:xfrm>
          <a:prstGeom prst="rect">
            <a:avLst/>
          </a:prstGeom>
        </p:spPr>
        <p:txBody>
          <a:bodyPr>
            <a:normAutofit/>
          </a:bodyPr>
          <a:lstStyle/>
          <a:p>
            <a:pPr marL="0" lvl="0" indent="0">
              <a:buNone/>
            </a:pPr>
            <a:r>
              <a:rPr lang="en-US" sz="4000" dirty="0"/>
              <a:t>Navajo code talkers helped to fight this </a:t>
            </a:r>
            <a:r>
              <a:rPr lang="en-US" sz="4000" dirty="0" smtClean="0"/>
              <a:t>war</a:t>
            </a:r>
            <a:endParaRPr lang="en-US" sz="40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774514" y="998806"/>
            <a:ext cx="5746801" cy="45016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7205785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55.</a:t>
            </a:r>
            <a:endParaRPr lang="en-US" dirty="0"/>
          </a:p>
        </p:txBody>
      </p:sp>
      <p:sp>
        <p:nvSpPr>
          <p:cNvPr id="3" name="Content Placeholder 2"/>
          <p:cNvSpPr>
            <a:spLocks noGrp="1"/>
          </p:cNvSpPr>
          <p:nvPr>
            <p:ph sz="quarter" idx="13"/>
          </p:nvPr>
        </p:nvSpPr>
        <p:spPr>
          <a:xfrm>
            <a:off x="168812" y="2063396"/>
            <a:ext cx="5605702" cy="3311189"/>
          </a:xfrm>
          <a:prstGeom prst="rect">
            <a:avLst/>
          </a:prstGeom>
        </p:spPr>
        <p:txBody>
          <a:bodyPr>
            <a:normAutofit/>
          </a:bodyPr>
          <a:lstStyle/>
          <a:p>
            <a:pPr marL="0" lvl="0" indent="0">
              <a:buNone/>
            </a:pPr>
            <a:r>
              <a:rPr lang="en-US" sz="4400" dirty="0"/>
              <a:t>targets included the film </a:t>
            </a:r>
            <a:r>
              <a:rPr lang="en-US" sz="4400" dirty="0" smtClean="0"/>
              <a:t>industry</a:t>
            </a:r>
            <a:endParaRPr lang="en-US" sz="44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624907" y="1026942"/>
            <a:ext cx="6028966" cy="45217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10474140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56.</a:t>
            </a:r>
            <a:endParaRPr lang="en-US" dirty="0"/>
          </a:p>
        </p:txBody>
      </p:sp>
      <p:sp>
        <p:nvSpPr>
          <p:cNvPr id="3" name="Content Placeholder 2"/>
          <p:cNvSpPr>
            <a:spLocks noGrp="1"/>
          </p:cNvSpPr>
          <p:nvPr>
            <p:ph sz="quarter" idx="13"/>
          </p:nvPr>
        </p:nvSpPr>
        <p:spPr>
          <a:xfrm>
            <a:off x="-1" y="2063396"/>
            <a:ext cx="5993971" cy="3311189"/>
          </a:xfrm>
          <a:prstGeom prst="rect">
            <a:avLst/>
          </a:prstGeom>
        </p:spPr>
        <p:txBody>
          <a:bodyPr>
            <a:normAutofit/>
          </a:bodyPr>
          <a:lstStyle/>
          <a:p>
            <a:pPr marL="0" lvl="0" indent="0">
              <a:buNone/>
            </a:pPr>
            <a:r>
              <a:rPr lang="en-US" sz="4000" dirty="0"/>
              <a:t>due process for </a:t>
            </a:r>
            <a:r>
              <a:rPr lang="en-US" sz="4000" dirty="0" smtClean="0"/>
              <a:t>criminals</a:t>
            </a:r>
            <a:endParaRPr lang="en-US" sz="40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993971" y="1264870"/>
            <a:ext cx="5688808" cy="4351169"/>
          </a:xfrm>
          <a:prstGeom prst="rect">
            <a:avLst/>
          </a:prstGeom>
        </p:spPr>
      </p:pic>
    </p:spTree>
    <p:extLst>
      <p:ext uri="{BB962C8B-B14F-4D97-AF65-F5344CB8AC3E}">
        <p14:creationId xmlns:p14="http://schemas.microsoft.com/office/powerpoint/2010/main" val="398278836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57.</a:t>
            </a:r>
            <a:endParaRPr lang="en-US" dirty="0"/>
          </a:p>
        </p:txBody>
      </p:sp>
      <p:sp>
        <p:nvSpPr>
          <p:cNvPr id="3" name="Content Placeholder 2"/>
          <p:cNvSpPr>
            <a:spLocks noGrp="1"/>
          </p:cNvSpPr>
          <p:nvPr>
            <p:ph sz="quarter" idx="13"/>
          </p:nvPr>
        </p:nvSpPr>
        <p:spPr>
          <a:xfrm>
            <a:off x="168813" y="2063396"/>
            <a:ext cx="5936566" cy="3311189"/>
          </a:xfrm>
          <a:prstGeom prst="rect">
            <a:avLst/>
          </a:prstGeom>
        </p:spPr>
        <p:txBody>
          <a:bodyPr>
            <a:normAutofit/>
          </a:bodyPr>
          <a:lstStyle/>
          <a:p>
            <a:pPr marL="0" lvl="0" indent="0">
              <a:buNone/>
            </a:pPr>
            <a:r>
              <a:rPr lang="en-US" sz="4000" dirty="0"/>
              <a:t>communists have infiltrated the US </a:t>
            </a:r>
            <a:r>
              <a:rPr lang="en-US" sz="4000" dirty="0" smtClean="0"/>
              <a:t>government</a:t>
            </a:r>
            <a:endParaRPr lang="en-US" sz="40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6213234" y="916524"/>
            <a:ext cx="4867275" cy="5362575"/>
          </a:xfrm>
          <a:prstGeom prst="rect">
            <a:avLst/>
          </a:prstGeom>
        </p:spPr>
      </p:pic>
    </p:spTree>
    <p:extLst>
      <p:ext uri="{BB962C8B-B14F-4D97-AF65-F5344CB8AC3E}">
        <p14:creationId xmlns:p14="http://schemas.microsoft.com/office/powerpoint/2010/main" val="348293284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58.</a:t>
            </a:r>
            <a:endParaRPr lang="en-US" dirty="0"/>
          </a:p>
        </p:txBody>
      </p:sp>
      <p:sp>
        <p:nvSpPr>
          <p:cNvPr id="3" name="Content Placeholder 2"/>
          <p:cNvSpPr>
            <a:spLocks noGrp="1"/>
          </p:cNvSpPr>
          <p:nvPr>
            <p:ph sz="quarter" idx="13"/>
          </p:nvPr>
        </p:nvSpPr>
        <p:spPr>
          <a:xfrm>
            <a:off x="267286" y="2063396"/>
            <a:ext cx="5507228" cy="3311189"/>
          </a:xfrm>
          <a:prstGeom prst="rect">
            <a:avLst/>
          </a:prstGeom>
        </p:spPr>
        <p:txBody>
          <a:bodyPr>
            <a:normAutofit/>
          </a:bodyPr>
          <a:lstStyle/>
          <a:p>
            <a:pPr marL="0" lvl="0" indent="0">
              <a:buNone/>
            </a:pPr>
            <a:r>
              <a:rPr lang="en-US" sz="4400" dirty="0"/>
              <a:t>“Splendid Little War</a:t>
            </a:r>
            <a:r>
              <a:rPr lang="en-US" sz="4400" dirty="0" smtClean="0"/>
              <a:t>”</a:t>
            </a:r>
            <a:endParaRPr lang="en-US" sz="44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993971" y="1843940"/>
            <a:ext cx="5217980" cy="4484202"/>
          </a:xfrm>
          <a:prstGeom prst="rect">
            <a:avLst/>
          </a:prstGeom>
        </p:spPr>
      </p:pic>
    </p:spTree>
    <p:extLst>
      <p:ext uri="{BB962C8B-B14F-4D97-AF65-F5344CB8AC3E}">
        <p14:creationId xmlns:p14="http://schemas.microsoft.com/office/powerpoint/2010/main" val="15511478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a:t>
            </a:r>
            <a:endParaRPr lang="en-US" dirty="0"/>
          </a:p>
        </p:txBody>
      </p:sp>
      <p:sp>
        <p:nvSpPr>
          <p:cNvPr id="3" name="Content Placeholder 2"/>
          <p:cNvSpPr>
            <a:spLocks noGrp="1"/>
          </p:cNvSpPr>
          <p:nvPr>
            <p:ph sz="quarter" idx="13"/>
          </p:nvPr>
        </p:nvSpPr>
        <p:spPr>
          <a:xfrm>
            <a:off x="112542" y="2063396"/>
            <a:ext cx="5661972" cy="3311189"/>
          </a:xfrm>
          <a:prstGeom prst="rect">
            <a:avLst/>
          </a:prstGeom>
        </p:spPr>
        <p:txBody>
          <a:bodyPr>
            <a:normAutofit/>
          </a:bodyPr>
          <a:lstStyle/>
          <a:p>
            <a:pPr marL="0" indent="0">
              <a:buNone/>
            </a:pPr>
            <a:r>
              <a:rPr lang="en-US" sz="3600" dirty="0"/>
              <a:t>educators were a target of this committee</a:t>
            </a:r>
          </a:p>
        </p:txBody>
      </p:sp>
      <p:sp>
        <p:nvSpPr>
          <p:cNvPr id="5" name="Content Placeholder 4"/>
          <p:cNvSpPr>
            <a:spLocks noGrp="1"/>
          </p:cNvSpPr>
          <p:nvPr>
            <p:ph sz="quarter" idx="14"/>
          </p:nvPr>
        </p:nvSpPr>
        <p:spPr/>
        <p:txBody>
          <a:bodyPr/>
          <a:lstStyle/>
          <a:p>
            <a:endParaRPr lang="en-US"/>
          </a:p>
        </p:txBody>
      </p:sp>
      <p:pic>
        <p:nvPicPr>
          <p:cNvPr id="4" name="Picture 3"/>
          <p:cNvPicPr>
            <a:picLocks noChangeAspect="1"/>
          </p:cNvPicPr>
          <p:nvPr/>
        </p:nvPicPr>
        <p:blipFill rotWithShape="1">
          <a:blip r:embed="rId2"/>
          <a:srcRect l="6250" t="11991" r="6250" b="15204"/>
          <a:stretch/>
        </p:blipFill>
        <p:spPr>
          <a:xfrm>
            <a:off x="6324600" y="407963"/>
            <a:ext cx="5052884" cy="6135645"/>
          </a:xfrm>
          <a:prstGeom prst="rect">
            <a:avLst/>
          </a:prstGeom>
        </p:spPr>
      </p:pic>
    </p:spTree>
    <p:extLst>
      <p:ext uri="{BB962C8B-B14F-4D97-AF65-F5344CB8AC3E}">
        <p14:creationId xmlns:p14="http://schemas.microsoft.com/office/powerpoint/2010/main" val="6131026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59.</a:t>
            </a:r>
            <a:endParaRPr lang="en-US" dirty="0"/>
          </a:p>
        </p:txBody>
      </p:sp>
      <p:sp>
        <p:nvSpPr>
          <p:cNvPr id="3" name="Content Placeholder 2"/>
          <p:cNvSpPr>
            <a:spLocks noGrp="1"/>
          </p:cNvSpPr>
          <p:nvPr>
            <p:ph sz="quarter" idx="13"/>
          </p:nvPr>
        </p:nvSpPr>
        <p:spPr>
          <a:xfrm>
            <a:off x="165295" y="2063395"/>
            <a:ext cx="5088714" cy="3311189"/>
          </a:xfrm>
          <a:prstGeom prst="rect">
            <a:avLst/>
          </a:prstGeom>
        </p:spPr>
        <p:txBody>
          <a:bodyPr>
            <a:normAutofit/>
          </a:bodyPr>
          <a:lstStyle/>
          <a:p>
            <a:pPr marL="0" lvl="0" indent="0">
              <a:buNone/>
            </a:pPr>
            <a:r>
              <a:rPr lang="en-US" sz="3600" dirty="0"/>
              <a:t>Author of a “Letter from Birmingham Jail</a:t>
            </a:r>
            <a:r>
              <a:rPr lang="en-US" sz="3600" dirty="0" smtClean="0"/>
              <a:t>”</a:t>
            </a:r>
            <a:endParaRPr lang="en-US" sz="36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884242" y="1594915"/>
            <a:ext cx="5715000" cy="4248150"/>
          </a:xfrm>
          <a:prstGeom prst="rect">
            <a:avLst/>
          </a:prstGeom>
        </p:spPr>
      </p:pic>
    </p:spTree>
    <p:extLst>
      <p:ext uri="{BB962C8B-B14F-4D97-AF65-F5344CB8AC3E}">
        <p14:creationId xmlns:p14="http://schemas.microsoft.com/office/powerpoint/2010/main" val="134297561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60.</a:t>
            </a:r>
            <a:endParaRPr lang="en-US" dirty="0"/>
          </a:p>
        </p:txBody>
      </p:sp>
      <p:sp>
        <p:nvSpPr>
          <p:cNvPr id="3" name="Content Placeholder 2"/>
          <p:cNvSpPr>
            <a:spLocks noGrp="1"/>
          </p:cNvSpPr>
          <p:nvPr>
            <p:ph sz="quarter" idx="13"/>
          </p:nvPr>
        </p:nvSpPr>
        <p:spPr>
          <a:xfrm>
            <a:off x="312466" y="2063396"/>
            <a:ext cx="5088714" cy="3311189"/>
          </a:xfrm>
          <a:prstGeom prst="rect">
            <a:avLst/>
          </a:prstGeom>
        </p:spPr>
        <p:txBody>
          <a:bodyPr>
            <a:normAutofit/>
          </a:bodyPr>
          <a:lstStyle/>
          <a:p>
            <a:pPr marL="0" lvl="0" indent="0">
              <a:buNone/>
            </a:pPr>
            <a:r>
              <a:rPr lang="en-US" sz="4400" dirty="0"/>
              <a:t>where a bus boycott took </a:t>
            </a:r>
            <a:r>
              <a:rPr lang="en-US" sz="4400" dirty="0" smtClean="0"/>
              <a:t>place</a:t>
            </a:r>
            <a:endParaRPr lang="en-US" sz="44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5598777" y="851828"/>
            <a:ext cx="5876925" cy="5238750"/>
          </a:xfrm>
          <a:prstGeom prst="rect">
            <a:avLst/>
          </a:prstGeom>
        </p:spPr>
      </p:pic>
    </p:spTree>
    <p:extLst>
      <p:ext uri="{BB962C8B-B14F-4D97-AF65-F5344CB8AC3E}">
        <p14:creationId xmlns:p14="http://schemas.microsoft.com/office/powerpoint/2010/main" val="199819086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61.</a:t>
            </a:r>
            <a:endParaRPr lang="en-US" dirty="0"/>
          </a:p>
        </p:txBody>
      </p:sp>
      <p:sp>
        <p:nvSpPr>
          <p:cNvPr id="3" name="Content Placeholder 2"/>
          <p:cNvSpPr>
            <a:spLocks noGrp="1"/>
          </p:cNvSpPr>
          <p:nvPr>
            <p:ph sz="quarter" idx="13"/>
          </p:nvPr>
        </p:nvSpPr>
        <p:spPr>
          <a:xfrm>
            <a:off x="211015" y="2063396"/>
            <a:ext cx="5563499" cy="3311189"/>
          </a:xfrm>
          <a:prstGeom prst="rect">
            <a:avLst/>
          </a:prstGeom>
        </p:spPr>
        <p:txBody>
          <a:bodyPr>
            <a:normAutofit/>
          </a:bodyPr>
          <a:lstStyle/>
          <a:p>
            <a:pPr marL="0" lvl="0" indent="0">
              <a:buNone/>
            </a:pPr>
            <a:r>
              <a:rPr lang="en-US" sz="4400" dirty="0" smtClean="0"/>
              <a:t>exposes the meatpacking industry</a:t>
            </a:r>
            <a:endParaRPr lang="en-US" sz="44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6601695" y="2063396"/>
            <a:ext cx="4258564" cy="4258564"/>
          </a:xfrm>
          <a:prstGeom prst="rect">
            <a:avLst/>
          </a:prstGeom>
        </p:spPr>
      </p:pic>
    </p:spTree>
    <p:extLst>
      <p:ext uri="{BB962C8B-B14F-4D97-AF65-F5344CB8AC3E}">
        <p14:creationId xmlns:p14="http://schemas.microsoft.com/office/powerpoint/2010/main" val="206741095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62.</a:t>
            </a:r>
            <a:endParaRPr lang="en-US" dirty="0"/>
          </a:p>
        </p:txBody>
      </p:sp>
      <p:sp>
        <p:nvSpPr>
          <p:cNvPr id="3" name="Content Placeholder 2"/>
          <p:cNvSpPr>
            <a:spLocks noGrp="1"/>
          </p:cNvSpPr>
          <p:nvPr>
            <p:ph sz="quarter" idx="13"/>
          </p:nvPr>
        </p:nvSpPr>
        <p:spPr>
          <a:prstGeom prst="rect">
            <a:avLst/>
          </a:prstGeom>
        </p:spPr>
        <p:txBody>
          <a:bodyPr>
            <a:normAutofit/>
          </a:bodyPr>
          <a:lstStyle/>
          <a:p>
            <a:pPr marL="0" lvl="0" indent="0">
              <a:buNone/>
            </a:pPr>
            <a:r>
              <a:rPr lang="en-US" sz="4800" dirty="0"/>
              <a:t>US </a:t>
            </a:r>
            <a:r>
              <a:rPr lang="en-US" sz="4800" dirty="0" smtClean="0"/>
              <a:t>Steel</a:t>
            </a:r>
            <a:endParaRPr lang="en-US" sz="48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6156942" y="685800"/>
            <a:ext cx="4760595" cy="5543269"/>
          </a:xfrm>
          <a:prstGeom prst="rect">
            <a:avLst/>
          </a:prstGeom>
        </p:spPr>
      </p:pic>
    </p:spTree>
    <p:extLst>
      <p:ext uri="{BB962C8B-B14F-4D97-AF65-F5344CB8AC3E}">
        <p14:creationId xmlns:p14="http://schemas.microsoft.com/office/powerpoint/2010/main" val="271750151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63.</a:t>
            </a:r>
            <a:endParaRPr lang="en-US" dirty="0"/>
          </a:p>
        </p:txBody>
      </p:sp>
      <p:sp>
        <p:nvSpPr>
          <p:cNvPr id="3" name="Content Placeholder 2"/>
          <p:cNvSpPr>
            <a:spLocks noGrp="1"/>
          </p:cNvSpPr>
          <p:nvPr>
            <p:ph sz="quarter" idx="13"/>
          </p:nvPr>
        </p:nvSpPr>
        <p:spPr>
          <a:xfrm>
            <a:off x="182881" y="2063396"/>
            <a:ext cx="5811090" cy="3311189"/>
          </a:xfrm>
          <a:prstGeom prst="rect">
            <a:avLst/>
          </a:prstGeom>
        </p:spPr>
        <p:txBody>
          <a:bodyPr>
            <a:normAutofit/>
          </a:bodyPr>
          <a:lstStyle/>
          <a:p>
            <a:pPr marL="0" lvl="0" indent="0">
              <a:buNone/>
            </a:pPr>
            <a:r>
              <a:rPr lang="en-US" sz="4000" dirty="0"/>
              <a:t>senator that investigates </a:t>
            </a:r>
            <a:r>
              <a:rPr lang="en-US" sz="4000" dirty="0" smtClean="0"/>
              <a:t>communism</a:t>
            </a:r>
            <a:endParaRPr lang="en-US" sz="40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6678930" y="685800"/>
            <a:ext cx="4621036" cy="5483629"/>
          </a:xfrm>
          <a:prstGeom prst="rect">
            <a:avLst/>
          </a:prstGeom>
        </p:spPr>
      </p:pic>
    </p:spTree>
    <p:extLst>
      <p:ext uri="{BB962C8B-B14F-4D97-AF65-F5344CB8AC3E}">
        <p14:creationId xmlns:p14="http://schemas.microsoft.com/office/powerpoint/2010/main" val="340455335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64.</a:t>
            </a:r>
            <a:endParaRPr lang="en-US" dirty="0"/>
          </a:p>
        </p:txBody>
      </p:sp>
      <p:sp>
        <p:nvSpPr>
          <p:cNvPr id="3" name="Content Placeholder 2"/>
          <p:cNvSpPr>
            <a:spLocks noGrp="1"/>
          </p:cNvSpPr>
          <p:nvPr>
            <p:ph sz="quarter" idx="13"/>
          </p:nvPr>
        </p:nvSpPr>
        <p:spPr>
          <a:prstGeom prst="rect">
            <a:avLst/>
          </a:prstGeom>
        </p:spPr>
        <p:txBody>
          <a:bodyPr>
            <a:normAutofit/>
          </a:bodyPr>
          <a:lstStyle/>
          <a:p>
            <a:pPr marL="0" lvl="0" indent="0">
              <a:buNone/>
            </a:pPr>
            <a:r>
              <a:rPr lang="en-US" sz="5400" dirty="0"/>
              <a:t>Hull </a:t>
            </a:r>
            <a:r>
              <a:rPr lang="en-US" sz="5400" dirty="0" smtClean="0"/>
              <a:t>House</a:t>
            </a:r>
            <a:endParaRPr lang="en-US" sz="5400" dirty="0"/>
          </a:p>
        </p:txBody>
      </p:sp>
      <p:sp>
        <p:nvSpPr>
          <p:cNvPr id="5" name="Content Placeholder 4"/>
          <p:cNvSpPr>
            <a:spLocks noGrp="1"/>
          </p:cNvSpPr>
          <p:nvPr>
            <p:ph sz="quarter" idx="14"/>
          </p:nvPr>
        </p:nvSpPr>
        <p:spPr/>
        <p:txBody>
          <a:bodyPr/>
          <a:lstStyle/>
          <a:p>
            <a:endParaRPr lang="en-US"/>
          </a:p>
        </p:txBody>
      </p:sp>
      <p:pic>
        <p:nvPicPr>
          <p:cNvPr id="6" name="Picture 5"/>
          <p:cNvPicPr>
            <a:picLocks noChangeAspect="1"/>
          </p:cNvPicPr>
          <p:nvPr/>
        </p:nvPicPr>
        <p:blipFill>
          <a:blip r:embed="rId2"/>
          <a:stretch>
            <a:fillRect/>
          </a:stretch>
        </p:blipFill>
        <p:spPr>
          <a:xfrm>
            <a:off x="7013240" y="334108"/>
            <a:ext cx="4067269" cy="6100904"/>
          </a:xfrm>
          <a:prstGeom prst="rect">
            <a:avLst/>
          </a:prstGeom>
        </p:spPr>
      </p:pic>
    </p:spTree>
    <p:extLst>
      <p:ext uri="{BB962C8B-B14F-4D97-AF65-F5344CB8AC3E}">
        <p14:creationId xmlns:p14="http://schemas.microsoft.com/office/powerpoint/2010/main" val="129171780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65.</a:t>
            </a:r>
            <a:endParaRPr lang="en-US" dirty="0"/>
          </a:p>
        </p:txBody>
      </p:sp>
      <p:sp>
        <p:nvSpPr>
          <p:cNvPr id="3" name="Content Placeholder 2"/>
          <p:cNvSpPr>
            <a:spLocks noGrp="1"/>
          </p:cNvSpPr>
          <p:nvPr>
            <p:ph sz="quarter" idx="13"/>
          </p:nvPr>
        </p:nvSpPr>
        <p:spPr>
          <a:xfrm>
            <a:off x="339084" y="2270524"/>
            <a:ext cx="5088714" cy="3311189"/>
          </a:xfrm>
          <a:prstGeom prst="rect">
            <a:avLst/>
          </a:prstGeom>
        </p:spPr>
        <p:txBody>
          <a:bodyPr>
            <a:normAutofit/>
          </a:bodyPr>
          <a:lstStyle/>
          <a:p>
            <a:pPr marL="0" lvl="0" indent="0">
              <a:buNone/>
            </a:pPr>
            <a:r>
              <a:rPr lang="en-US" sz="4000" dirty="0"/>
              <a:t>legally bans the sale of alcohol</a:t>
            </a:r>
          </a:p>
          <a:p>
            <a:endParaRPr lang="en-US" sz="4000" dirty="0"/>
          </a:p>
        </p:txBody>
      </p:sp>
      <p:sp>
        <p:nvSpPr>
          <p:cNvPr id="5" name="Content Placeholder 4"/>
          <p:cNvSpPr>
            <a:spLocks noGrp="1"/>
          </p:cNvSpPr>
          <p:nvPr>
            <p:ph sz="quarter" idx="14"/>
          </p:nvPr>
        </p:nvSpPr>
        <p:spPr/>
        <p:txBody>
          <a:bodyPr/>
          <a:lstStyle/>
          <a:p>
            <a:endParaRPr lang="en-US"/>
          </a:p>
        </p:txBody>
      </p:sp>
      <p:pic>
        <p:nvPicPr>
          <p:cNvPr id="7" name="Picture 6"/>
          <p:cNvPicPr>
            <a:picLocks noChangeAspect="1"/>
          </p:cNvPicPr>
          <p:nvPr/>
        </p:nvPicPr>
        <p:blipFill>
          <a:blip r:embed="rId2"/>
          <a:stretch>
            <a:fillRect/>
          </a:stretch>
        </p:blipFill>
        <p:spPr>
          <a:xfrm>
            <a:off x="5427798" y="2518980"/>
            <a:ext cx="6218884" cy="3282189"/>
          </a:xfrm>
          <a:prstGeom prst="rect">
            <a:avLst/>
          </a:prstGeom>
        </p:spPr>
      </p:pic>
    </p:spTree>
    <p:extLst>
      <p:ext uri="{BB962C8B-B14F-4D97-AF65-F5344CB8AC3E}">
        <p14:creationId xmlns:p14="http://schemas.microsoft.com/office/powerpoint/2010/main" val="122451350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66. </a:t>
            </a:r>
            <a:endParaRPr lang="en-US" dirty="0"/>
          </a:p>
        </p:txBody>
      </p:sp>
      <p:sp>
        <p:nvSpPr>
          <p:cNvPr id="6" name="Content Placeholder 5"/>
          <p:cNvSpPr>
            <a:spLocks noGrp="1"/>
          </p:cNvSpPr>
          <p:nvPr>
            <p:ph sz="quarter" idx="13"/>
          </p:nvPr>
        </p:nvSpPr>
        <p:spPr>
          <a:xfrm>
            <a:off x="2824696" y="819580"/>
            <a:ext cx="5658604" cy="3311189"/>
          </a:xfrm>
        </p:spPr>
        <p:txBody>
          <a:bodyPr>
            <a:normAutofit/>
          </a:bodyPr>
          <a:lstStyle/>
          <a:p>
            <a:pPr marL="0" indent="0">
              <a:buNone/>
            </a:pPr>
            <a:r>
              <a:rPr lang="en-US" sz="4400" dirty="0" smtClean="0"/>
              <a:t>Legalizes Segregation</a:t>
            </a:r>
            <a:endParaRPr lang="en-US" sz="4400" dirty="0"/>
          </a:p>
        </p:txBody>
      </p:sp>
      <p:sp>
        <p:nvSpPr>
          <p:cNvPr id="7" name="Content Placeholder 6"/>
          <p:cNvSpPr>
            <a:spLocks noGrp="1"/>
          </p:cNvSpPr>
          <p:nvPr>
            <p:ph sz="quarter" idx="14"/>
          </p:nvPr>
        </p:nvSpPr>
        <p:spPr>
          <a:xfrm>
            <a:off x="4696454" y="3397407"/>
            <a:ext cx="5086538" cy="3311189"/>
          </a:xfrm>
        </p:spPr>
        <p:txBody>
          <a:bodyPr>
            <a:normAutofit/>
          </a:bodyPr>
          <a:lstStyle/>
          <a:p>
            <a:pPr marL="0" indent="0">
              <a:buNone/>
            </a:pPr>
            <a:r>
              <a:rPr lang="en-US" sz="4400" dirty="0" smtClean="0"/>
              <a:t>V.</a:t>
            </a:r>
            <a:endParaRPr lang="en-US" sz="4400" dirty="0"/>
          </a:p>
        </p:txBody>
      </p:sp>
      <p:pic>
        <p:nvPicPr>
          <p:cNvPr id="8" name="Picture 7"/>
          <p:cNvPicPr>
            <a:picLocks noChangeAspect="1"/>
          </p:cNvPicPr>
          <p:nvPr/>
        </p:nvPicPr>
        <p:blipFill>
          <a:blip r:embed="rId2"/>
          <a:stretch>
            <a:fillRect/>
          </a:stretch>
        </p:blipFill>
        <p:spPr>
          <a:xfrm flipH="1">
            <a:off x="1451498" y="1977720"/>
            <a:ext cx="3003141" cy="39975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rotWithShape="1">
          <a:blip r:embed="rId3"/>
          <a:srcRect l="10315" t="4540" r="20933" b="7022"/>
          <a:stretch/>
        </p:blipFill>
        <p:spPr>
          <a:xfrm flipH="1">
            <a:off x="5827837" y="1977720"/>
            <a:ext cx="2729948" cy="39291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62031720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67.</a:t>
            </a:r>
            <a:endParaRPr lang="en-US" dirty="0"/>
          </a:p>
        </p:txBody>
      </p:sp>
      <p:sp>
        <p:nvSpPr>
          <p:cNvPr id="3" name="Content Placeholder 2"/>
          <p:cNvSpPr>
            <a:spLocks noGrp="1"/>
          </p:cNvSpPr>
          <p:nvPr>
            <p:ph sz="quarter" idx="13"/>
          </p:nvPr>
        </p:nvSpPr>
        <p:spPr>
          <a:xfrm>
            <a:off x="204210" y="1801864"/>
            <a:ext cx="5549227" cy="3555526"/>
          </a:xfrm>
        </p:spPr>
        <p:txBody>
          <a:bodyPr>
            <a:normAutofit/>
          </a:bodyPr>
          <a:lstStyle/>
          <a:p>
            <a:pPr marL="0" indent="0">
              <a:buNone/>
            </a:pPr>
            <a:r>
              <a:rPr lang="en-US" sz="4000" dirty="0" smtClean="0"/>
              <a:t>Muslim Leader for Human and Civil Rights in 1960s</a:t>
            </a:r>
            <a:endParaRPr lang="en-US" sz="4000" dirty="0"/>
          </a:p>
        </p:txBody>
      </p:sp>
      <p:sp>
        <p:nvSpPr>
          <p:cNvPr id="4" name="Content Placeholder 3"/>
          <p:cNvSpPr>
            <a:spLocks noGrp="1"/>
          </p:cNvSpPr>
          <p:nvPr>
            <p:ph sz="quarter" idx="14"/>
          </p:nvPr>
        </p:nvSpPr>
        <p:spPr/>
        <p:txBody>
          <a:bodyPr/>
          <a:lstStyle/>
          <a:p>
            <a:endParaRPr lang="en-US"/>
          </a:p>
        </p:txBody>
      </p:sp>
      <p:pic>
        <p:nvPicPr>
          <p:cNvPr id="5" name="Picture 4"/>
          <p:cNvPicPr>
            <a:picLocks noChangeAspect="1"/>
          </p:cNvPicPr>
          <p:nvPr/>
        </p:nvPicPr>
        <p:blipFill rotWithShape="1">
          <a:blip r:embed="rId2"/>
          <a:srcRect l="14539" r="20244"/>
          <a:stretch/>
        </p:blipFill>
        <p:spPr>
          <a:xfrm>
            <a:off x="5512903" y="871330"/>
            <a:ext cx="6361045" cy="5486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96214012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68.</a:t>
            </a:r>
            <a:endParaRPr lang="en-US" dirty="0"/>
          </a:p>
        </p:txBody>
      </p:sp>
      <p:sp>
        <p:nvSpPr>
          <p:cNvPr id="3" name="Content Placeholder 2"/>
          <p:cNvSpPr>
            <a:spLocks noGrp="1"/>
          </p:cNvSpPr>
          <p:nvPr>
            <p:ph sz="quarter" idx="13"/>
          </p:nvPr>
        </p:nvSpPr>
        <p:spPr>
          <a:xfrm>
            <a:off x="453981" y="2063395"/>
            <a:ext cx="5088714" cy="3311189"/>
          </a:xfrm>
        </p:spPr>
        <p:txBody>
          <a:bodyPr>
            <a:normAutofit/>
          </a:bodyPr>
          <a:lstStyle/>
          <a:p>
            <a:pPr marL="0" indent="0">
              <a:buNone/>
            </a:pPr>
            <a:r>
              <a:rPr lang="en-US" sz="4400" dirty="0" smtClean="0"/>
              <a:t>Became poor as people moved to the suburbs</a:t>
            </a:r>
            <a:endParaRPr lang="en-US" sz="4400" dirty="0"/>
          </a:p>
        </p:txBody>
      </p:sp>
      <p:sp>
        <p:nvSpPr>
          <p:cNvPr id="4" name="Content Placeholder 3"/>
          <p:cNvSpPr>
            <a:spLocks noGrp="1"/>
          </p:cNvSpPr>
          <p:nvPr>
            <p:ph sz="quarter" idx="14"/>
          </p:nvPr>
        </p:nvSpPr>
        <p:spPr/>
        <p:txBody>
          <a:bodyPr/>
          <a:lstStyle/>
          <a:p>
            <a:endParaRPr lang="en-US"/>
          </a:p>
        </p:txBody>
      </p:sp>
      <p:pic>
        <p:nvPicPr>
          <p:cNvPr id="5" name="Picture 4"/>
          <p:cNvPicPr>
            <a:picLocks noChangeAspect="1"/>
          </p:cNvPicPr>
          <p:nvPr/>
        </p:nvPicPr>
        <p:blipFill>
          <a:blip r:embed="rId2"/>
          <a:stretch>
            <a:fillRect/>
          </a:stretch>
        </p:blipFill>
        <p:spPr>
          <a:xfrm>
            <a:off x="5884242" y="1104652"/>
            <a:ext cx="5593724" cy="44301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575716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 </a:t>
            </a:r>
            <a:endParaRPr lang="en-US" dirty="0"/>
          </a:p>
        </p:txBody>
      </p:sp>
      <p:sp>
        <p:nvSpPr>
          <p:cNvPr id="3" name="Content Placeholder 2"/>
          <p:cNvSpPr>
            <a:spLocks noGrp="1"/>
          </p:cNvSpPr>
          <p:nvPr>
            <p:ph sz="quarter" idx="13"/>
          </p:nvPr>
        </p:nvSpPr>
        <p:spPr>
          <a:xfrm>
            <a:off x="109728" y="2143247"/>
            <a:ext cx="5774514" cy="3311189"/>
          </a:xfrm>
          <a:prstGeom prst="rect">
            <a:avLst/>
          </a:prstGeom>
        </p:spPr>
        <p:txBody>
          <a:bodyPr>
            <a:normAutofit/>
          </a:bodyPr>
          <a:lstStyle/>
          <a:p>
            <a:pPr marL="0" lvl="0" indent="0">
              <a:buNone/>
            </a:pPr>
            <a:r>
              <a:rPr lang="en-US" sz="3200" dirty="0"/>
              <a:t>examples would be Jacob Riis and Upton Sinclair</a:t>
            </a:r>
          </a:p>
          <a:p>
            <a:endParaRPr lang="en-US" sz="3200" dirty="0"/>
          </a:p>
        </p:txBody>
      </p:sp>
      <p:sp>
        <p:nvSpPr>
          <p:cNvPr id="6" name="Content Placeholder 5"/>
          <p:cNvSpPr>
            <a:spLocks noGrp="1"/>
          </p:cNvSpPr>
          <p:nvPr>
            <p:ph sz="quarter" idx="14"/>
          </p:nvPr>
        </p:nvSpPr>
        <p:spPr/>
        <p:txBody>
          <a:bodyPr/>
          <a:lstStyle/>
          <a:p>
            <a:endParaRPr lang="en-US"/>
          </a:p>
        </p:txBody>
      </p:sp>
      <p:pic>
        <p:nvPicPr>
          <p:cNvPr id="4" name="Picture 3"/>
          <p:cNvPicPr>
            <a:picLocks noChangeAspect="1"/>
          </p:cNvPicPr>
          <p:nvPr/>
        </p:nvPicPr>
        <p:blipFill>
          <a:blip r:embed="rId2"/>
          <a:stretch>
            <a:fillRect/>
          </a:stretch>
        </p:blipFill>
        <p:spPr>
          <a:xfrm>
            <a:off x="5633433" y="1153551"/>
            <a:ext cx="6062775" cy="4440983"/>
          </a:xfrm>
          <a:prstGeom prst="rect">
            <a:avLst/>
          </a:prstGeom>
        </p:spPr>
      </p:pic>
    </p:spTree>
    <p:extLst>
      <p:ext uri="{BB962C8B-B14F-4D97-AF65-F5344CB8AC3E}">
        <p14:creationId xmlns:p14="http://schemas.microsoft.com/office/powerpoint/2010/main" val="107216705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69.</a:t>
            </a:r>
            <a:endParaRPr lang="en-US" dirty="0"/>
          </a:p>
        </p:txBody>
      </p:sp>
      <p:sp>
        <p:nvSpPr>
          <p:cNvPr id="3" name="Content Placeholder 2"/>
          <p:cNvSpPr>
            <a:spLocks noGrp="1"/>
          </p:cNvSpPr>
          <p:nvPr>
            <p:ph sz="quarter" idx="13"/>
          </p:nvPr>
        </p:nvSpPr>
        <p:spPr>
          <a:xfrm>
            <a:off x="384704" y="2063395"/>
            <a:ext cx="5088714" cy="3311189"/>
          </a:xfrm>
        </p:spPr>
        <p:txBody>
          <a:bodyPr>
            <a:normAutofit/>
          </a:bodyPr>
          <a:lstStyle/>
          <a:p>
            <a:pPr marL="0" indent="0">
              <a:buNone/>
            </a:pPr>
            <a:r>
              <a:rPr lang="en-US" sz="4400" dirty="0" smtClean="0"/>
              <a:t>Navajo code talkers helped fight this war</a:t>
            </a:r>
            <a:endParaRPr lang="en-US" sz="4400" dirty="0"/>
          </a:p>
        </p:txBody>
      </p:sp>
      <p:sp>
        <p:nvSpPr>
          <p:cNvPr id="4" name="Content Placeholder 3"/>
          <p:cNvSpPr>
            <a:spLocks noGrp="1"/>
          </p:cNvSpPr>
          <p:nvPr>
            <p:ph sz="quarter" idx="14"/>
          </p:nvPr>
        </p:nvSpPr>
        <p:spPr/>
        <p:txBody>
          <a:bodyPr/>
          <a:lstStyle/>
          <a:p>
            <a:endParaRPr lang="en-US"/>
          </a:p>
        </p:txBody>
      </p:sp>
      <p:pic>
        <p:nvPicPr>
          <p:cNvPr id="5" name="Picture 4"/>
          <p:cNvPicPr>
            <a:picLocks noChangeAspect="1"/>
          </p:cNvPicPr>
          <p:nvPr/>
        </p:nvPicPr>
        <p:blipFill>
          <a:blip r:embed="rId2"/>
          <a:stretch>
            <a:fillRect/>
          </a:stretch>
        </p:blipFill>
        <p:spPr>
          <a:xfrm>
            <a:off x="5884242" y="1264870"/>
            <a:ext cx="5607091" cy="44017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377619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70.</a:t>
            </a:r>
            <a:endParaRPr lang="en-US" dirty="0"/>
          </a:p>
        </p:txBody>
      </p:sp>
      <p:sp>
        <p:nvSpPr>
          <p:cNvPr id="3" name="Content Placeholder 2"/>
          <p:cNvSpPr>
            <a:spLocks noGrp="1"/>
          </p:cNvSpPr>
          <p:nvPr>
            <p:ph sz="quarter" idx="13"/>
          </p:nvPr>
        </p:nvSpPr>
        <p:spPr>
          <a:xfrm>
            <a:off x="256181" y="1687132"/>
            <a:ext cx="5951886" cy="3311189"/>
          </a:xfrm>
        </p:spPr>
        <p:txBody>
          <a:bodyPr>
            <a:normAutofit/>
          </a:bodyPr>
          <a:lstStyle/>
          <a:p>
            <a:pPr marL="0" indent="0">
              <a:buNone/>
            </a:pPr>
            <a:r>
              <a:rPr lang="en-US" sz="4800" dirty="0" smtClean="0"/>
              <a:t>“A House divided cannot stand”</a:t>
            </a:r>
            <a:endParaRPr lang="en-US" sz="4800" dirty="0"/>
          </a:p>
        </p:txBody>
      </p:sp>
      <p:pic>
        <p:nvPicPr>
          <p:cNvPr id="5" name="Picture 4"/>
          <p:cNvPicPr>
            <a:picLocks noChangeAspect="1"/>
          </p:cNvPicPr>
          <p:nvPr/>
        </p:nvPicPr>
        <p:blipFill>
          <a:blip r:embed="rId2"/>
          <a:stretch>
            <a:fillRect/>
          </a:stretch>
        </p:blipFill>
        <p:spPr>
          <a:xfrm>
            <a:off x="8137445" y="1687132"/>
            <a:ext cx="3369358" cy="44807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Cloud Callout 5"/>
          <p:cNvSpPr/>
          <p:nvPr/>
        </p:nvSpPr>
        <p:spPr>
          <a:xfrm flipH="1">
            <a:off x="4670575" y="111081"/>
            <a:ext cx="4906850" cy="2150771"/>
          </a:xfrm>
          <a:prstGeom prst="cloudCallout">
            <a:avLst>
              <a:gd name="adj1" fmla="val -43405"/>
              <a:gd name="adj2" fmla="val 16908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653824" y="609914"/>
            <a:ext cx="3515933" cy="1077218"/>
          </a:xfrm>
          <a:prstGeom prst="rect">
            <a:avLst/>
          </a:prstGeom>
          <a:noFill/>
        </p:spPr>
        <p:txBody>
          <a:bodyPr wrap="square" rtlCol="0">
            <a:spAutoFit/>
          </a:bodyPr>
          <a:lstStyle/>
          <a:p>
            <a:r>
              <a:rPr lang="en-US" sz="3200" dirty="0" smtClean="0"/>
              <a:t>The answer is not me.  It’s the war!</a:t>
            </a:r>
            <a:endParaRPr lang="en-US" sz="3200" dirty="0"/>
          </a:p>
        </p:txBody>
      </p:sp>
    </p:spTree>
    <p:extLst>
      <p:ext uri="{BB962C8B-B14F-4D97-AF65-F5344CB8AC3E}">
        <p14:creationId xmlns:p14="http://schemas.microsoft.com/office/powerpoint/2010/main" val="259127922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71.</a:t>
            </a:r>
            <a:endParaRPr lang="en-US" dirty="0"/>
          </a:p>
        </p:txBody>
      </p:sp>
      <p:sp>
        <p:nvSpPr>
          <p:cNvPr id="3" name="Content Placeholder 2"/>
          <p:cNvSpPr>
            <a:spLocks noGrp="1"/>
          </p:cNvSpPr>
          <p:nvPr>
            <p:ph sz="quarter" idx="13"/>
          </p:nvPr>
        </p:nvSpPr>
        <p:spPr>
          <a:xfrm>
            <a:off x="154547" y="1843940"/>
            <a:ext cx="5542694" cy="3311189"/>
          </a:xfrm>
        </p:spPr>
        <p:txBody>
          <a:bodyPr>
            <a:normAutofit/>
          </a:bodyPr>
          <a:lstStyle/>
          <a:p>
            <a:pPr marL="0" indent="0">
              <a:buNone/>
            </a:pPr>
            <a:r>
              <a:rPr lang="en-US" sz="4000" dirty="0" smtClean="0"/>
              <a:t>Overturns “separate but Equal” Supreme Court decision</a:t>
            </a:r>
            <a:endParaRPr lang="en-US" sz="4000" dirty="0"/>
          </a:p>
        </p:txBody>
      </p:sp>
      <p:sp>
        <p:nvSpPr>
          <p:cNvPr id="4" name="Content Placeholder 3"/>
          <p:cNvSpPr>
            <a:spLocks noGrp="1"/>
          </p:cNvSpPr>
          <p:nvPr>
            <p:ph sz="quarter" idx="14"/>
          </p:nvPr>
        </p:nvSpPr>
        <p:spPr/>
        <p:txBody>
          <a:bodyPr/>
          <a:lstStyle/>
          <a:p>
            <a:endParaRPr lang="en-US"/>
          </a:p>
        </p:txBody>
      </p:sp>
      <p:pic>
        <p:nvPicPr>
          <p:cNvPr id="5" name="Picture 4"/>
          <p:cNvPicPr>
            <a:picLocks noChangeAspect="1"/>
          </p:cNvPicPr>
          <p:nvPr/>
        </p:nvPicPr>
        <p:blipFill>
          <a:blip r:embed="rId2"/>
          <a:stretch>
            <a:fillRect/>
          </a:stretch>
        </p:blipFill>
        <p:spPr>
          <a:xfrm>
            <a:off x="5697241" y="685800"/>
            <a:ext cx="4843860" cy="52493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0325776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54182" y="958473"/>
            <a:ext cx="6096000" cy="4524315"/>
          </a:xfrm>
          <a:prstGeom prst="rect">
            <a:avLst/>
          </a:prstGeom>
        </p:spPr>
        <p:txBody>
          <a:bodyPr>
            <a:spAutoFit/>
          </a:bodyPr>
          <a:lstStyle/>
          <a:p>
            <a:r>
              <a:rPr lang="en-US" sz="3600" dirty="0" smtClean="0">
                <a:solidFill>
                  <a:srgbClr val="444444"/>
                </a:solidFill>
                <a:latin typeface="open sans"/>
              </a:rPr>
              <a:t>Allowed </a:t>
            </a:r>
            <a:r>
              <a:rPr lang="en-US" sz="3600" dirty="0">
                <a:solidFill>
                  <a:srgbClr val="444444"/>
                </a:solidFill>
                <a:latin typeface="open sans"/>
              </a:rPr>
              <a:t>for the price of steel to drop dramatically and for its production to be done with relative ease. The process involved blowing cold air on red-hot iron in order to ignite the carbon and eliminate impurities.</a:t>
            </a:r>
            <a:endParaRPr lang="en-US" sz="3600" dirty="0"/>
          </a:p>
        </p:txBody>
      </p:sp>
      <p:pic>
        <p:nvPicPr>
          <p:cNvPr id="1026" name="Picture 2" descr="http://k.b5z.net/i/u/2183976/i/usr/8140/bessemerproces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0182" y="484910"/>
            <a:ext cx="4973782" cy="40593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10987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4073" y="833689"/>
            <a:ext cx="6096000" cy="2862322"/>
          </a:xfrm>
          <a:prstGeom prst="rect">
            <a:avLst/>
          </a:prstGeom>
        </p:spPr>
        <p:txBody>
          <a:bodyPr>
            <a:spAutoFit/>
          </a:bodyPr>
          <a:lstStyle/>
          <a:p>
            <a:r>
              <a:rPr lang="en-US" sz="3600" dirty="0" smtClean="0">
                <a:solidFill>
                  <a:srgbClr val="444444"/>
                </a:solidFill>
                <a:latin typeface="open sans"/>
              </a:rPr>
              <a:t>Organizations that led to the </a:t>
            </a:r>
            <a:r>
              <a:rPr lang="en-US" sz="3600" dirty="0">
                <a:solidFill>
                  <a:srgbClr val="444444"/>
                </a:solidFill>
                <a:latin typeface="open sans"/>
              </a:rPr>
              <a:t>combination of companies to form </a:t>
            </a:r>
            <a:r>
              <a:rPr lang="en-US" sz="3600" dirty="0" smtClean="0">
                <a:solidFill>
                  <a:srgbClr val="444444"/>
                </a:solidFill>
                <a:latin typeface="open sans"/>
              </a:rPr>
              <a:t>monopolies. Teddy Roosevelt fought against them.</a:t>
            </a:r>
            <a:endParaRPr lang="en-US" sz="3600" b="0" i="0" dirty="0">
              <a:solidFill>
                <a:srgbClr val="444444"/>
              </a:solidFill>
              <a:effectLst/>
              <a:latin typeface="lucida grande"/>
            </a:endParaRPr>
          </a:p>
        </p:txBody>
      </p:sp>
      <p:pic>
        <p:nvPicPr>
          <p:cNvPr id="2050" name="Picture 2" descr="http://www.americanhistory.si.edu/presidency/images/medium/05_G_037_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0073" y="619126"/>
            <a:ext cx="4821381" cy="4869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141203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6473" y="986182"/>
            <a:ext cx="6096000" cy="3139321"/>
          </a:xfrm>
          <a:prstGeom prst="rect">
            <a:avLst/>
          </a:prstGeom>
        </p:spPr>
        <p:txBody>
          <a:bodyPr>
            <a:spAutoFit/>
          </a:bodyPr>
          <a:lstStyle/>
          <a:p>
            <a:endParaRPr lang="en-US" dirty="0">
              <a:solidFill>
                <a:srgbClr val="000000"/>
              </a:solidFill>
              <a:latin typeface="lucida grande"/>
            </a:endParaRPr>
          </a:p>
          <a:p>
            <a:r>
              <a:rPr lang="en-US" sz="3600" dirty="0">
                <a:solidFill>
                  <a:srgbClr val="444444"/>
                </a:solidFill>
                <a:latin typeface="open sans"/>
              </a:rPr>
              <a:t>Federation of craft labor unions lead by Samuel Gompers that was created out of dissatisfaction with the Knights of Labor after the rio</a:t>
            </a:r>
            <a:r>
              <a:rPr lang="en-US" dirty="0">
                <a:solidFill>
                  <a:srgbClr val="444444"/>
                </a:solidFill>
                <a:latin typeface="open sans"/>
              </a:rPr>
              <a:t>t</a:t>
            </a:r>
            <a:endParaRPr lang="en-US" b="0" i="0" dirty="0">
              <a:solidFill>
                <a:srgbClr val="444444"/>
              </a:solidFill>
              <a:effectLst/>
              <a:latin typeface="lucida grande"/>
            </a:endParaRPr>
          </a:p>
        </p:txBody>
      </p:sp>
      <p:pic>
        <p:nvPicPr>
          <p:cNvPr id="3074" name="Picture 2" descr="http://upload.wikimedia.org/wikipedia/commons/0/03/Samuel_Gompers_-_191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0" y="765696"/>
            <a:ext cx="2847109" cy="417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544118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3964" y="445808"/>
            <a:ext cx="6096000" cy="3785652"/>
          </a:xfrm>
          <a:prstGeom prst="rect">
            <a:avLst/>
          </a:prstGeom>
        </p:spPr>
        <p:txBody>
          <a:bodyPr>
            <a:spAutoFit/>
          </a:bodyPr>
          <a:lstStyle/>
          <a:p>
            <a:r>
              <a:rPr lang="en-US" sz="4000" dirty="0">
                <a:solidFill>
                  <a:srgbClr val="444444"/>
                </a:solidFill>
                <a:latin typeface="open sans"/>
              </a:rPr>
              <a:t>In 1862 congress passed the homestead act offering 160 acres of free land to any citizen or intended citizen who was head of the household</a:t>
            </a:r>
            <a:r>
              <a:rPr lang="en-US" dirty="0">
                <a:solidFill>
                  <a:srgbClr val="444444"/>
                </a:solidFill>
                <a:latin typeface="open sans"/>
              </a:rPr>
              <a:t>.</a:t>
            </a:r>
            <a:endParaRPr lang="en-US" dirty="0"/>
          </a:p>
        </p:txBody>
      </p:sp>
      <p:pic>
        <p:nvPicPr>
          <p:cNvPr id="4098" name="Picture 2" descr="http://www.archives.gov/education/lessons/homestead-act/images/homesteading-family.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1903" y="664007"/>
            <a:ext cx="4648200" cy="3667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181253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2509" y="986135"/>
            <a:ext cx="6096000" cy="2554545"/>
          </a:xfrm>
          <a:prstGeom prst="rect">
            <a:avLst/>
          </a:prstGeom>
        </p:spPr>
        <p:txBody>
          <a:bodyPr>
            <a:spAutoFit/>
          </a:bodyPr>
          <a:lstStyle/>
          <a:p>
            <a:r>
              <a:rPr lang="en-US" sz="4000" dirty="0" smtClean="0">
                <a:solidFill>
                  <a:srgbClr val="444444"/>
                </a:solidFill>
                <a:latin typeface="open sans"/>
              </a:rPr>
              <a:t>He created </a:t>
            </a:r>
            <a:r>
              <a:rPr lang="en-US" sz="4000" dirty="0">
                <a:solidFill>
                  <a:srgbClr val="444444"/>
                </a:solidFill>
                <a:latin typeface="open sans"/>
              </a:rPr>
              <a:t>the telephone that revolutionized the way Americans communicated.</a:t>
            </a:r>
            <a:endParaRPr lang="en-US" sz="4000" b="0" i="0" dirty="0">
              <a:solidFill>
                <a:srgbClr val="444444"/>
              </a:solidFill>
              <a:effectLst/>
              <a:latin typeface="lucida grande"/>
            </a:endParaRPr>
          </a:p>
        </p:txBody>
      </p:sp>
      <p:pic>
        <p:nvPicPr>
          <p:cNvPr id="5122" name="Picture 2" descr="http://images.fineartamerica.com/images-medium-large/the-first-telephone-developed-everet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0409" y="2424546"/>
            <a:ext cx="5245230" cy="2966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531322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1055" y="404383"/>
            <a:ext cx="5860472" cy="4401205"/>
          </a:xfrm>
          <a:prstGeom prst="rect">
            <a:avLst/>
          </a:prstGeom>
        </p:spPr>
        <p:txBody>
          <a:bodyPr wrap="square">
            <a:spAutoFit/>
          </a:bodyPr>
          <a:lstStyle/>
          <a:p>
            <a:r>
              <a:rPr lang="en-US" sz="2800" dirty="0" smtClean="0">
                <a:solidFill>
                  <a:srgbClr val="333333"/>
                </a:solidFill>
                <a:latin typeface="Helvetica Neue"/>
              </a:rPr>
              <a:t>Born in </a:t>
            </a:r>
            <a:r>
              <a:rPr lang="en-US" sz="2800" dirty="0">
                <a:solidFill>
                  <a:srgbClr val="333333"/>
                </a:solidFill>
                <a:latin typeface="Helvetica Neue"/>
              </a:rPr>
              <a:t>Colchester, Ontario, Canada, to parents who had fled slavery. </a:t>
            </a:r>
            <a:r>
              <a:rPr lang="en-US" sz="2800" dirty="0" smtClean="0">
                <a:solidFill>
                  <a:srgbClr val="333333"/>
                </a:solidFill>
                <a:latin typeface="Helvetica Neue"/>
              </a:rPr>
              <a:t>He </a:t>
            </a:r>
            <a:r>
              <a:rPr lang="en-US" sz="2800" dirty="0">
                <a:solidFill>
                  <a:srgbClr val="333333"/>
                </a:solidFill>
                <a:latin typeface="Helvetica Neue"/>
              </a:rPr>
              <a:t>trained as an engineer in Scotland as a teenager. Unable to find an engineering position in the United States, he took a job working for a railroad and subsequently invented a lubrication device to make railroad operation more </a:t>
            </a:r>
            <a:r>
              <a:rPr lang="en-US" sz="2800" dirty="0" smtClean="0">
                <a:solidFill>
                  <a:srgbClr val="333333"/>
                </a:solidFill>
                <a:latin typeface="Helvetica Neue"/>
              </a:rPr>
              <a:t>efficient.</a:t>
            </a:r>
            <a:endParaRPr lang="en-US" sz="2800"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3527" y="186482"/>
            <a:ext cx="3657600" cy="5376672"/>
          </a:xfrm>
          <a:prstGeom prst="rect">
            <a:avLst/>
          </a:prstGeom>
        </p:spPr>
      </p:pic>
    </p:spTree>
    <p:extLst>
      <p:ext uri="{BB962C8B-B14F-4D97-AF65-F5344CB8AC3E}">
        <p14:creationId xmlns:p14="http://schemas.microsoft.com/office/powerpoint/2010/main" val="196023831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3793" y="794767"/>
            <a:ext cx="6096000" cy="2800767"/>
          </a:xfrm>
          <a:prstGeom prst="rect">
            <a:avLst/>
          </a:prstGeom>
        </p:spPr>
        <p:txBody>
          <a:bodyPr>
            <a:spAutoFit/>
          </a:bodyPr>
          <a:lstStyle/>
          <a:p>
            <a:r>
              <a:rPr lang="en-US" sz="4400" dirty="0">
                <a:solidFill>
                  <a:srgbClr val="444444"/>
                </a:solidFill>
                <a:latin typeface="open sans"/>
              </a:rPr>
              <a:t>A market in which there are many buyers but only one seller. (soul provider)</a:t>
            </a:r>
            <a:endParaRPr lang="en-US" sz="4400" dirty="0">
              <a:solidFill>
                <a:srgbClr val="444444"/>
              </a:solidFill>
              <a:latin typeface="lucida grande"/>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8917" y="794767"/>
            <a:ext cx="3810000" cy="3810000"/>
          </a:xfrm>
          <a:prstGeom prst="rect">
            <a:avLst/>
          </a:prstGeom>
        </p:spPr>
      </p:pic>
    </p:spTree>
    <p:extLst>
      <p:ext uri="{BB962C8B-B14F-4D97-AF65-F5344CB8AC3E}">
        <p14:creationId xmlns:p14="http://schemas.microsoft.com/office/powerpoint/2010/main" val="7816198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a:t>
            </a:r>
            <a:endParaRPr lang="en-US" dirty="0"/>
          </a:p>
        </p:txBody>
      </p:sp>
      <p:sp>
        <p:nvSpPr>
          <p:cNvPr id="3" name="Content Placeholder 2"/>
          <p:cNvSpPr>
            <a:spLocks noGrp="1"/>
          </p:cNvSpPr>
          <p:nvPr>
            <p:ph sz="quarter" idx="13"/>
          </p:nvPr>
        </p:nvSpPr>
        <p:spPr>
          <a:xfrm>
            <a:off x="109727" y="2063395"/>
            <a:ext cx="6867847" cy="3311189"/>
          </a:xfrm>
          <a:prstGeom prst="rect">
            <a:avLst/>
          </a:prstGeom>
        </p:spPr>
        <p:txBody>
          <a:bodyPr>
            <a:normAutofit/>
          </a:bodyPr>
          <a:lstStyle/>
          <a:p>
            <a:pPr marL="0" indent="0">
              <a:buNone/>
            </a:pPr>
            <a:r>
              <a:rPr lang="en-US" sz="3600" dirty="0"/>
              <a:t>38</a:t>
            </a:r>
            <a:r>
              <a:rPr lang="en-US" sz="3600" baseline="30000" dirty="0"/>
              <a:t>th</a:t>
            </a:r>
            <a:r>
              <a:rPr lang="en-US" sz="3600" dirty="0"/>
              <a:t> parallel relates to what conflict</a:t>
            </a:r>
          </a:p>
        </p:txBody>
      </p:sp>
      <p:sp>
        <p:nvSpPr>
          <p:cNvPr id="5" name="Content Placeholder 4"/>
          <p:cNvSpPr>
            <a:spLocks noGrp="1"/>
          </p:cNvSpPr>
          <p:nvPr>
            <p:ph sz="quarter" idx="14"/>
          </p:nvPr>
        </p:nvSpPr>
        <p:spPr/>
        <p:txBody>
          <a:bodyPr/>
          <a:lstStyle/>
          <a:p>
            <a:endParaRPr lang="en-US"/>
          </a:p>
        </p:txBody>
      </p:sp>
      <p:pic>
        <p:nvPicPr>
          <p:cNvPr id="4" name="Picture 3"/>
          <p:cNvPicPr>
            <a:picLocks noChangeAspect="1"/>
          </p:cNvPicPr>
          <p:nvPr/>
        </p:nvPicPr>
        <p:blipFill>
          <a:blip r:embed="rId2"/>
          <a:stretch>
            <a:fillRect/>
          </a:stretch>
        </p:blipFill>
        <p:spPr>
          <a:xfrm>
            <a:off x="6836898" y="167727"/>
            <a:ext cx="3526302" cy="6213748"/>
          </a:xfrm>
          <a:prstGeom prst="rect">
            <a:avLst/>
          </a:prstGeom>
        </p:spPr>
      </p:pic>
    </p:spTree>
    <p:extLst>
      <p:ext uri="{BB962C8B-B14F-4D97-AF65-F5344CB8AC3E}">
        <p14:creationId xmlns:p14="http://schemas.microsoft.com/office/powerpoint/2010/main" val="251486553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423521" y="982401"/>
            <a:ext cx="6096000" cy="4401205"/>
          </a:xfrm>
          <a:prstGeom prst="rect">
            <a:avLst/>
          </a:prstGeom>
        </p:spPr>
        <p:txBody>
          <a:bodyPr>
            <a:spAutoFit/>
          </a:bodyPr>
          <a:lstStyle/>
          <a:p>
            <a:pPr marL="285750" indent="-285750">
              <a:buFont typeface="Arial" panose="020B0604020202020204" pitchFamily="34" charset="0"/>
              <a:buChar char="•"/>
            </a:pPr>
            <a:r>
              <a:rPr lang="en-US" sz="2800" b="1" dirty="0" smtClean="0">
                <a:solidFill>
                  <a:srgbClr val="444444"/>
                </a:solidFill>
                <a:latin typeface="open sans"/>
              </a:rPr>
              <a:t>Passed in 1890</a:t>
            </a:r>
          </a:p>
          <a:p>
            <a:pPr marL="285750" indent="-285750">
              <a:buFont typeface="Arial" panose="020B0604020202020204" pitchFamily="34" charset="0"/>
              <a:buChar char="•"/>
            </a:pPr>
            <a:r>
              <a:rPr lang="en-US" sz="2800" b="1" dirty="0" smtClean="0">
                <a:solidFill>
                  <a:srgbClr val="444444"/>
                </a:solidFill>
                <a:latin typeface="open sans"/>
              </a:rPr>
              <a:t>Purpose </a:t>
            </a:r>
            <a:r>
              <a:rPr lang="en-US" sz="2800" b="1" dirty="0">
                <a:solidFill>
                  <a:srgbClr val="444444"/>
                </a:solidFill>
                <a:latin typeface="open sans"/>
              </a:rPr>
              <a:t>of this action was to control business monopolies that conspire to restrain US trade</a:t>
            </a:r>
            <a:endParaRPr lang="en-US" sz="2800" b="1" dirty="0">
              <a:solidFill>
                <a:srgbClr val="444444"/>
              </a:solidFill>
              <a:latin typeface="lucida grande"/>
            </a:endParaRPr>
          </a:p>
          <a:p>
            <a:pPr marL="342900" indent="-342900">
              <a:buFont typeface="Arial" panose="020B0604020202020204" pitchFamily="34" charset="0"/>
              <a:buChar char="•"/>
            </a:pPr>
            <a:r>
              <a:rPr lang="en-US" sz="2800" b="1" dirty="0">
                <a:solidFill>
                  <a:srgbClr val="444444"/>
                </a:solidFill>
                <a:latin typeface="open sans"/>
              </a:rPr>
              <a:t>It used injunctions which are court orders</a:t>
            </a:r>
            <a:endParaRPr lang="en-US" sz="2800" b="1" dirty="0">
              <a:solidFill>
                <a:srgbClr val="444444"/>
              </a:solidFill>
              <a:latin typeface="lucida grande"/>
            </a:endParaRPr>
          </a:p>
          <a:p>
            <a:pPr marL="285750" indent="-285750">
              <a:buFont typeface="Arial" panose="020B0604020202020204" pitchFamily="34" charset="0"/>
              <a:buChar char="•"/>
            </a:pPr>
            <a:r>
              <a:rPr lang="en-US" sz="2800" b="1" dirty="0">
                <a:solidFill>
                  <a:srgbClr val="444444"/>
                </a:solidFill>
                <a:latin typeface="open sans"/>
              </a:rPr>
              <a:t>It was against any person or group the conspired to restrain trade</a:t>
            </a:r>
            <a:endParaRPr lang="en-US" sz="2800" b="1" dirty="0">
              <a:solidFill>
                <a:srgbClr val="444444"/>
              </a:solidFill>
              <a:latin typeface="lucida grande"/>
            </a:endParaRPr>
          </a:p>
        </p:txBody>
      </p:sp>
    </p:spTree>
    <p:extLst>
      <p:ext uri="{BB962C8B-B14F-4D97-AF65-F5344CB8AC3E}">
        <p14:creationId xmlns:p14="http://schemas.microsoft.com/office/powerpoint/2010/main" val="404537010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8699" y="847888"/>
            <a:ext cx="6096000" cy="4401205"/>
          </a:xfrm>
          <a:prstGeom prst="rect">
            <a:avLst/>
          </a:prstGeom>
        </p:spPr>
        <p:txBody>
          <a:bodyPr>
            <a:spAutoFit/>
          </a:bodyPr>
          <a:lstStyle/>
          <a:p>
            <a:r>
              <a:rPr lang="en-US" sz="2800" b="1" dirty="0">
                <a:solidFill>
                  <a:srgbClr val="444444"/>
                </a:solidFill>
                <a:latin typeface="open sans"/>
              </a:rPr>
              <a:t>The most common form of organizing a business — the organization's total worth is divided into shares of stock, and each share represents a unit of ownership and is sold to stock holders. A corporation is considered a separate entity from the stockholders for legal and tax purposes.</a:t>
            </a:r>
            <a:endParaRPr lang="en-US" sz="2800" b="1" dirty="0"/>
          </a:p>
        </p:txBody>
      </p:sp>
      <p:pic>
        <p:nvPicPr>
          <p:cNvPr id="1026" name="Picture 2" descr="http://2.bp.blogspot.com/-vWPX770zSYQ/T9RyHRPPMCI/AAAAAAAABI4/dyCz03RFQko/s1600/corp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14699" y="543721"/>
            <a:ext cx="4562170" cy="44513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967488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2286" y="454024"/>
            <a:ext cx="6096000" cy="2862322"/>
          </a:xfrm>
          <a:prstGeom prst="rect">
            <a:avLst/>
          </a:prstGeom>
        </p:spPr>
        <p:txBody>
          <a:bodyPr>
            <a:spAutoFit/>
          </a:bodyPr>
          <a:lstStyle/>
          <a:p>
            <a:r>
              <a:rPr lang="en-US" sz="3600" b="1" dirty="0">
                <a:solidFill>
                  <a:srgbClr val="3A3A3A"/>
                </a:solidFill>
                <a:latin typeface="Helvetica" panose="020B0604020202020204" pitchFamily="34" charset="0"/>
              </a:rPr>
              <a:t>An infamous labor protest in Chicago in 1886 that resulted in chaos and violence. The protests lasted for 8 days.</a:t>
            </a:r>
            <a:endParaRPr lang="en-US" sz="3600"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2747" y="656675"/>
            <a:ext cx="3691444" cy="3888029"/>
          </a:xfrm>
          <a:prstGeom prst="rect">
            <a:avLst/>
          </a:prstGeom>
        </p:spPr>
      </p:pic>
    </p:spTree>
    <p:extLst>
      <p:ext uri="{BB962C8B-B14F-4D97-AF65-F5344CB8AC3E}">
        <p14:creationId xmlns:p14="http://schemas.microsoft.com/office/powerpoint/2010/main" val="166083031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5618" y="309561"/>
            <a:ext cx="6096000" cy="5262979"/>
          </a:xfrm>
          <a:prstGeom prst="rect">
            <a:avLst/>
          </a:prstGeom>
        </p:spPr>
        <p:txBody>
          <a:bodyPr>
            <a:spAutoFit/>
          </a:bodyPr>
          <a:lstStyle/>
          <a:p>
            <a:r>
              <a:rPr lang="en-US" sz="2800" b="1" dirty="0" smtClean="0">
                <a:solidFill>
                  <a:srgbClr val="444444"/>
                </a:solidFill>
                <a:latin typeface="open sans"/>
              </a:rPr>
              <a:t>The </a:t>
            </a:r>
            <a:r>
              <a:rPr lang="en-US" sz="2800" b="1" dirty="0">
                <a:solidFill>
                  <a:srgbClr val="444444"/>
                </a:solidFill>
                <a:latin typeface="open sans"/>
              </a:rPr>
              <a:t>system that allotted land with designated boundaries to Native American tribes in the west, beginning in the 1850s and ending with the </a:t>
            </a:r>
            <a:r>
              <a:rPr lang="en-US" sz="2800" b="1" i="1" dirty="0">
                <a:solidFill>
                  <a:srgbClr val="444444"/>
                </a:solidFill>
                <a:latin typeface="open sans"/>
              </a:rPr>
              <a:t>Dawes Severalty Act of 1887</a:t>
            </a:r>
            <a:r>
              <a:rPr lang="en-US" sz="2800" b="1" dirty="0">
                <a:solidFill>
                  <a:srgbClr val="444444"/>
                </a:solidFill>
                <a:latin typeface="open sans"/>
              </a:rPr>
              <a:t>. Within these reservations, most land was used communally, rather than owned individually. The U.S. government encouraged and sometimes violently coerced Native Americans to stay on the reservations at all times.</a:t>
            </a:r>
            <a:endParaRPr lang="en-US" sz="2800" b="1" i="0" dirty="0">
              <a:solidFill>
                <a:srgbClr val="444444"/>
              </a:solidFill>
              <a:effectLst/>
              <a:latin typeface="lucida grande"/>
            </a:endParaRPr>
          </a:p>
        </p:txBody>
      </p:sp>
      <p:pic>
        <p:nvPicPr>
          <p:cNvPr id="2050" name="Picture 2" descr="http://4.bp.blogspot.com/-sDsunHO5i9o/TybyE4VxgjI/AAAAAAAAEdA/436c_GLK3l0/s1600/Native_American_Indian-Reservations_Shoshon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37500" y="1232953"/>
            <a:ext cx="4958133" cy="3416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492806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8200" y="628234"/>
            <a:ext cx="6096000" cy="5016758"/>
          </a:xfrm>
          <a:prstGeom prst="rect">
            <a:avLst/>
          </a:prstGeom>
        </p:spPr>
        <p:txBody>
          <a:bodyPr>
            <a:spAutoFit/>
          </a:bodyPr>
          <a:lstStyle/>
          <a:p>
            <a:pPr marL="285750" indent="-285750">
              <a:buFont typeface="Arial" panose="020B0604020202020204" pitchFamily="34" charset="0"/>
              <a:buChar char="•"/>
            </a:pPr>
            <a:r>
              <a:rPr lang="en-US" sz="3200" dirty="0">
                <a:solidFill>
                  <a:srgbClr val="444444"/>
                </a:solidFill>
                <a:latin typeface="open sans"/>
              </a:rPr>
              <a:t>All people born or naturalized in the United States are subject to its law.</a:t>
            </a:r>
            <a:endParaRPr lang="en-US" sz="3200" dirty="0">
              <a:solidFill>
                <a:srgbClr val="444444"/>
              </a:solidFill>
              <a:latin typeface="lucida grande"/>
            </a:endParaRPr>
          </a:p>
          <a:p>
            <a:pPr marL="285750" indent="-285750">
              <a:buFont typeface="Arial" panose="020B0604020202020204" pitchFamily="34" charset="0"/>
              <a:buChar char="•"/>
            </a:pPr>
            <a:r>
              <a:rPr lang="en-US" sz="3200" i="1" dirty="0">
                <a:solidFill>
                  <a:srgbClr val="444444"/>
                </a:solidFill>
                <a:latin typeface="open sans"/>
              </a:rPr>
              <a:t>No state shall </a:t>
            </a:r>
            <a:r>
              <a:rPr lang="en-US" sz="3200" dirty="0">
                <a:solidFill>
                  <a:srgbClr val="444444"/>
                </a:solidFill>
                <a:latin typeface="open sans"/>
              </a:rPr>
              <a:t>make laws that will take away the privileges of citizens.</a:t>
            </a:r>
            <a:endParaRPr lang="en-US" sz="3200" dirty="0">
              <a:solidFill>
                <a:srgbClr val="444444"/>
              </a:solidFill>
              <a:latin typeface="lucida grande"/>
            </a:endParaRPr>
          </a:p>
          <a:p>
            <a:pPr marL="285750" indent="-285750">
              <a:buFont typeface="Arial" panose="020B0604020202020204" pitchFamily="34" charset="0"/>
              <a:buChar char="•"/>
            </a:pPr>
            <a:r>
              <a:rPr lang="en-US" sz="3200" i="1" dirty="0">
                <a:solidFill>
                  <a:srgbClr val="444444"/>
                </a:solidFill>
                <a:latin typeface="open sans"/>
              </a:rPr>
              <a:t>No state shall </a:t>
            </a:r>
            <a:r>
              <a:rPr lang="en-US" sz="3200" dirty="0">
                <a:solidFill>
                  <a:srgbClr val="444444"/>
                </a:solidFill>
                <a:latin typeface="open sans"/>
              </a:rPr>
              <a:t>deprive any person of life, liberty, or property without </a:t>
            </a:r>
            <a:r>
              <a:rPr lang="en-US" sz="3200" i="1" dirty="0">
                <a:solidFill>
                  <a:srgbClr val="444444"/>
                </a:solidFill>
                <a:latin typeface="open sans"/>
              </a:rPr>
              <a:t>due process </a:t>
            </a:r>
            <a:r>
              <a:rPr lang="en-US" sz="3200" dirty="0">
                <a:solidFill>
                  <a:srgbClr val="444444"/>
                </a:solidFill>
                <a:latin typeface="open sans"/>
              </a:rPr>
              <a:t>of law.</a:t>
            </a:r>
            <a:endParaRPr lang="en-US" sz="3200" dirty="0">
              <a:solidFill>
                <a:srgbClr val="444444"/>
              </a:solidFill>
              <a:latin typeface="lucida grande"/>
            </a:endParaRPr>
          </a:p>
        </p:txBody>
      </p:sp>
      <p:pic>
        <p:nvPicPr>
          <p:cNvPr id="3074" name="Picture 2" descr="http://tenthamendment.wpengine.netdna-cdn.com/wp-content/uploads/2015/01/bigstock-The-Constitution-of-the-United-47931695-smal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4005" y="1108382"/>
            <a:ext cx="4534667" cy="39139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132049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0209" y="169544"/>
            <a:ext cx="6096000" cy="4893647"/>
          </a:xfrm>
          <a:prstGeom prst="rect">
            <a:avLst/>
          </a:prstGeom>
        </p:spPr>
        <p:txBody>
          <a:bodyPr>
            <a:spAutoFit/>
          </a:bodyPr>
          <a:lstStyle/>
          <a:p>
            <a:pPr algn="ctr"/>
            <a:r>
              <a:rPr lang="en-US" sz="3200" dirty="0" smtClean="0">
                <a:solidFill>
                  <a:srgbClr val="000000"/>
                </a:solidFill>
                <a:latin typeface="open sans"/>
              </a:rPr>
              <a:t>1896</a:t>
            </a:r>
            <a:endParaRPr lang="en-US" sz="3200" dirty="0">
              <a:solidFill>
                <a:srgbClr val="000000"/>
              </a:solidFill>
              <a:latin typeface="lucida grande"/>
            </a:endParaRPr>
          </a:p>
          <a:p>
            <a:pPr marL="457200" indent="-457200">
              <a:buFont typeface="Arial" panose="020B0604020202020204" pitchFamily="34" charset="0"/>
              <a:buChar char="•"/>
            </a:pPr>
            <a:r>
              <a:rPr lang="en-US" sz="2800" dirty="0">
                <a:solidFill>
                  <a:srgbClr val="444444"/>
                </a:solidFill>
                <a:latin typeface="Verdana" panose="020B0604030504040204" pitchFamily="34" charset="0"/>
                <a:ea typeface="Verdana" panose="020B0604030504040204" pitchFamily="34" charset="0"/>
                <a:cs typeface="Verdana" panose="020B0604030504040204" pitchFamily="34" charset="0"/>
              </a:rPr>
              <a:t>Supreme court case that violated the 14th amendment </a:t>
            </a:r>
            <a:r>
              <a:rPr lang="en-US" sz="2800" dirty="0" smtClean="0">
                <a:solidFill>
                  <a:srgbClr val="444444"/>
                </a:solidFill>
                <a:latin typeface="Verdana" panose="020B0604030504040204" pitchFamily="34" charset="0"/>
                <a:ea typeface="Verdana" panose="020B0604030504040204" pitchFamily="34" charset="0"/>
                <a:cs typeface="Verdana" panose="020B0604030504040204" pitchFamily="34" charset="0"/>
              </a:rPr>
              <a:t>and Jim Crow </a:t>
            </a:r>
            <a:r>
              <a:rPr lang="en-US" sz="2800" dirty="0">
                <a:solidFill>
                  <a:srgbClr val="444444"/>
                </a:solidFill>
                <a:latin typeface="Verdana" panose="020B0604030504040204" pitchFamily="34" charset="0"/>
                <a:ea typeface="Verdana" panose="020B0604030504040204" pitchFamily="34" charset="0"/>
                <a:cs typeface="Verdana" panose="020B0604030504040204" pitchFamily="34" charset="0"/>
              </a:rPr>
              <a:t>laws were set </a:t>
            </a:r>
            <a:r>
              <a:rPr lang="en-US" sz="2800" dirty="0" smtClean="0">
                <a:solidFill>
                  <a:srgbClr val="444444"/>
                </a:solidFill>
                <a:latin typeface="Verdana" panose="020B0604030504040204" pitchFamily="34" charset="0"/>
                <a:ea typeface="Verdana" panose="020B0604030504040204" pitchFamily="34" charset="0"/>
                <a:cs typeface="Verdana" panose="020B0604030504040204" pitchFamily="34" charset="0"/>
              </a:rPr>
              <a:t>up. </a:t>
            </a:r>
          </a:p>
          <a:p>
            <a:pPr marL="457200" indent="-457200">
              <a:buFont typeface="Arial" panose="020B0604020202020204" pitchFamily="34" charset="0"/>
              <a:buChar char="•"/>
            </a:pPr>
            <a:r>
              <a:rPr lang="en-US" sz="2800" dirty="0">
                <a:latin typeface="Verdana" panose="020B0604030504040204" pitchFamily="34" charset="0"/>
                <a:ea typeface="Verdana" panose="020B0604030504040204" pitchFamily="34" charset="0"/>
                <a:cs typeface="Verdana" panose="020B0604030504040204" pitchFamily="34" charset="0"/>
              </a:rPr>
              <a:t> </a:t>
            </a:r>
            <a:r>
              <a:rPr lang="en-US" sz="2800" dirty="0" smtClean="0">
                <a:latin typeface="Verdana" panose="020B0604030504040204" pitchFamily="34" charset="0"/>
                <a:ea typeface="Verdana" panose="020B0604030504040204" pitchFamily="34" charset="0"/>
                <a:cs typeface="Verdana" panose="020B0604030504040204" pitchFamily="34" charset="0"/>
              </a:rPr>
              <a:t>This decision upheld the constitutionality of </a:t>
            </a:r>
            <a:r>
              <a:rPr lang="en-US" sz="2800" dirty="0">
                <a:latin typeface="Verdana" panose="020B0604030504040204" pitchFamily="34" charset="0"/>
                <a:ea typeface="Verdana" panose="020B0604030504040204" pitchFamily="34" charset="0"/>
                <a:cs typeface="Verdana" panose="020B0604030504040204" pitchFamily="34" charset="0"/>
              </a:rPr>
              <a:t>state laws requiring </a:t>
            </a:r>
            <a:r>
              <a:rPr lang="en-US" sz="2800" dirty="0" smtClean="0">
                <a:latin typeface="Verdana" panose="020B0604030504040204" pitchFamily="34" charset="0"/>
                <a:ea typeface="Verdana" panose="020B0604030504040204" pitchFamily="34" charset="0"/>
                <a:cs typeface="Verdana" panose="020B0604030504040204" pitchFamily="34" charset="0"/>
              </a:rPr>
              <a:t>racial segregation</a:t>
            </a:r>
            <a:r>
              <a:rPr lang="en-US" sz="2800" dirty="0">
                <a:latin typeface="Verdana" panose="020B0604030504040204" pitchFamily="34" charset="0"/>
                <a:ea typeface="Verdana" panose="020B0604030504040204" pitchFamily="34" charset="0"/>
                <a:cs typeface="Verdana" panose="020B0604030504040204" pitchFamily="34" charset="0"/>
              </a:rPr>
              <a:t> in public facilities under the doctrine of </a:t>
            </a:r>
            <a:r>
              <a:rPr lang="en-US" sz="2800" dirty="0" smtClean="0">
                <a:latin typeface="Verdana" panose="020B0604030504040204" pitchFamily="34" charset="0"/>
                <a:ea typeface="Verdana" panose="020B0604030504040204" pitchFamily="34" charset="0"/>
                <a:cs typeface="Verdana" panose="020B0604030504040204" pitchFamily="34" charset="0"/>
              </a:rPr>
              <a:t>“</a:t>
            </a:r>
            <a:r>
              <a:rPr lang="en-US" sz="2800" b="1" dirty="0" smtClean="0">
                <a:latin typeface="Verdana" panose="020B0604030504040204" pitchFamily="34" charset="0"/>
                <a:ea typeface="Verdana" panose="020B0604030504040204" pitchFamily="34" charset="0"/>
                <a:cs typeface="Verdana" panose="020B0604030504040204" pitchFamily="34" charset="0"/>
              </a:rPr>
              <a:t>separate but equal</a:t>
            </a:r>
            <a:r>
              <a:rPr lang="en-US" sz="2800" dirty="0" smtClean="0">
                <a:latin typeface="Verdana" panose="020B0604030504040204" pitchFamily="34" charset="0"/>
                <a:ea typeface="Verdana" panose="020B0604030504040204" pitchFamily="34" charset="0"/>
                <a:cs typeface="Verdana" panose="020B0604030504040204" pitchFamily="34" charset="0"/>
              </a:rPr>
              <a:t>.”</a:t>
            </a:r>
            <a:endParaRPr lang="en-US" sz="2800" b="0" i="0" dirty="0">
              <a:solidFill>
                <a:srgbClr val="444444"/>
              </a:solidFill>
              <a:effectLst/>
              <a:latin typeface="Verdana" panose="020B0604030504040204" pitchFamily="34" charset="0"/>
              <a:ea typeface="Verdana" panose="020B0604030504040204" pitchFamily="34" charset="0"/>
              <a:cs typeface="Verdana" panose="020B0604030504040204" pitchFamily="34" charset="0"/>
            </a:endParaRPr>
          </a:p>
        </p:txBody>
      </p:sp>
      <p:pic>
        <p:nvPicPr>
          <p:cNvPr id="4098" name="Picture 2" descr="http://i.ytimg.com/vi/uGvkOBxp0VY/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4613" y="1206144"/>
            <a:ext cx="4572000" cy="3429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042274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938" y="1456462"/>
            <a:ext cx="6096000" cy="3416320"/>
          </a:xfrm>
          <a:prstGeom prst="rect">
            <a:avLst/>
          </a:prstGeom>
        </p:spPr>
        <p:txBody>
          <a:bodyPr>
            <a:spAutoFit/>
          </a:bodyPr>
          <a:lstStyle/>
          <a:p>
            <a:r>
              <a:rPr lang="en-US" sz="2400" b="1" dirty="0">
                <a:solidFill>
                  <a:srgbClr val="666666"/>
                </a:solidFill>
                <a:latin typeface="Segoe UI" panose="020B0502040204020203" pitchFamily="34" charset="0"/>
              </a:rPr>
              <a:t>In United States history, this individual was a Northerner who moved to the South after the American Civil War, during the Reconstruction era (1865–1877). Many white Southerners denounced them fearing they would loot and plunder the defeated South and be politically allied with the Radical Republicans.</a:t>
            </a:r>
            <a:endParaRPr lang="en-US" sz="2400" b="1" dirty="0"/>
          </a:p>
        </p:txBody>
      </p:sp>
      <p:pic>
        <p:nvPicPr>
          <p:cNvPr id="5122" name="Picture 2" descr="http://clubs.plattsburgh.edu/museum/mdimg/md_1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39013" y="521980"/>
            <a:ext cx="3305175"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488128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9391" y="245365"/>
            <a:ext cx="6096000" cy="5016758"/>
          </a:xfrm>
          <a:prstGeom prst="rect">
            <a:avLst/>
          </a:prstGeom>
        </p:spPr>
        <p:txBody>
          <a:bodyPr>
            <a:spAutoFit/>
          </a:bodyPr>
          <a:lstStyle/>
          <a:p>
            <a:r>
              <a:rPr lang="en-US" sz="3200" dirty="0" smtClean="0">
                <a:solidFill>
                  <a:srgbClr val="666666"/>
                </a:solidFill>
                <a:latin typeface="Arial" panose="020B0604020202020204" pitchFamily="34" charset="0"/>
              </a:rPr>
              <a:t>A system </a:t>
            </a:r>
            <a:r>
              <a:rPr lang="en-US" sz="3200" dirty="0">
                <a:solidFill>
                  <a:srgbClr val="666666"/>
                </a:solidFill>
                <a:latin typeface="Arial" panose="020B0604020202020204" pitchFamily="34" charset="0"/>
              </a:rPr>
              <a:t>of agriculture in which a landowner allows a tenant to use the land in return for a share of the crops produced on their portion of land. </a:t>
            </a:r>
            <a:endParaRPr lang="en-US" sz="3200" dirty="0" smtClean="0">
              <a:solidFill>
                <a:srgbClr val="666666"/>
              </a:solidFill>
              <a:latin typeface="Arial" panose="020B0604020202020204" pitchFamily="34" charset="0"/>
            </a:endParaRPr>
          </a:p>
          <a:p>
            <a:pPr marL="457200" indent="-457200">
              <a:buFont typeface="Arial" panose="020B0604020202020204" pitchFamily="34" charset="0"/>
              <a:buChar char="•"/>
            </a:pPr>
            <a:r>
              <a:rPr lang="en-US" sz="3200" dirty="0">
                <a:solidFill>
                  <a:srgbClr val="666666"/>
                </a:solidFill>
                <a:latin typeface="Arial" panose="020B0604020202020204" pitchFamily="34" charset="0"/>
              </a:rPr>
              <a:t>H</a:t>
            </a:r>
            <a:r>
              <a:rPr lang="en-US" sz="3200" dirty="0" smtClean="0">
                <a:solidFill>
                  <a:srgbClr val="666666"/>
                </a:solidFill>
                <a:latin typeface="Arial" panose="020B0604020202020204" pitchFamily="34" charset="0"/>
              </a:rPr>
              <a:t>as </a:t>
            </a:r>
            <a:r>
              <a:rPr lang="en-US" sz="3200" dirty="0">
                <a:solidFill>
                  <a:srgbClr val="666666"/>
                </a:solidFill>
                <a:latin typeface="Arial" panose="020B0604020202020204" pitchFamily="34" charset="0"/>
              </a:rPr>
              <a:t>a long history and there are a wide range of different situations and types of agreements that have used a form of </a:t>
            </a:r>
            <a:r>
              <a:rPr lang="en-US" sz="3200" dirty="0" smtClean="0">
                <a:solidFill>
                  <a:srgbClr val="666666"/>
                </a:solidFill>
                <a:latin typeface="Arial" panose="020B0604020202020204" pitchFamily="34" charset="0"/>
              </a:rPr>
              <a:t>this </a:t>
            </a:r>
            <a:r>
              <a:rPr lang="en-US" sz="3200" dirty="0">
                <a:solidFill>
                  <a:srgbClr val="666666"/>
                </a:solidFill>
                <a:latin typeface="Arial" panose="020B0604020202020204" pitchFamily="34" charset="0"/>
              </a:rPr>
              <a:t>system.</a:t>
            </a:r>
            <a:endParaRPr lang="en-US" sz="3200" dirty="0"/>
          </a:p>
        </p:txBody>
      </p:sp>
      <p:pic>
        <p:nvPicPr>
          <p:cNvPr id="6146" name="Picture 2" descr="http://2.bp.blogspot.com/-q0IPncSGuTU/UEdwP4V9rOI/AAAAAAAAMXo/s0BiUgpce_U/s1600/Dorothea+Lange+-+Thirteen-year+old+sharecropper+boy+near+Americus,+Georgia,+193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8587" y="1185864"/>
            <a:ext cx="4460808" cy="34097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676354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67387" y="437161"/>
            <a:ext cx="6096000" cy="3785652"/>
          </a:xfrm>
          <a:prstGeom prst="rect">
            <a:avLst/>
          </a:prstGeom>
        </p:spPr>
        <p:txBody>
          <a:bodyPr>
            <a:spAutoFit/>
          </a:bodyPr>
          <a:lstStyle/>
          <a:p>
            <a:r>
              <a:rPr lang="en-US" sz="2000" b="1" dirty="0">
                <a:solidFill>
                  <a:srgbClr val="666666"/>
                </a:solidFill>
                <a:latin typeface="Arial" panose="020B0604020202020204" pitchFamily="34" charset="0"/>
              </a:rPr>
              <a:t>They were opposed during the War by the Moderate Republicans, by the conservative Republicans, and the largely pro-slavery and later anti-Reconstruction Democratic Party, as well as by self-styled "conservatives" in the South and "liberals" in the North during Reconstruction. </a:t>
            </a:r>
            <a:r>
              <a:rPr lang="en-US" sz="2000" b="1" dirty="0" smtClean="0">
                <a:solidFill>
                  <a:srgbClr val="666666"/>
                </a:solidFill>
                <a:latin typeface="Arial" panose="020B0604020202020204" pitchFamily="34" charset="0"/>
              </a:rPr>
              <a:t>They strongly </a:t>
            </a:r>
            <a:r>
              <a:rPr lang="en-US" sz="2000" b="1" dirty="0">
                <a:solidFill>
                  <a:srgbClr val="666666"/>
                </a:solidFill>
                <a:latin typeface="Arial" panose="020B0604020202020204" pitchFamily="34" charset="0"/>
              </a:rPr>
              <a:t>opposed slavery during the war and after the war distrusted ex-Confederates, demanding harsh policies for punishing the former rebels, and emphasizing equality, civil rights, and voting rights for the "freedmen".</a:t>
            </a:r>
            <a:endParaRPr lang="en-US" sz="2000" b="1" dirty="0"/>
          </a:p>
        </p:txBody>
      </p:sp>
      <p:pic>
        <p:nvPicPr>
          <p:cNvPr id="7170" name="Picture 2" descr="https://rosamondpress.files.wordpress.com/2012/03/radical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0426" y="628229"/>
            <a:ext cx="3480221" cy="4598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496989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0209" y="385887"/>
            <a:ext cx="6096000" cy="4524315"/>
          </a:xfrm>
          <a:prstGeom prst="rect">
            <a:avLst/>
          </a:prstGeom>
        </p:spPr>
        <p:txBody>
          <a:bodyPr>
            <a:spAutoFit/>
          </a:bodyPr>
          <a:lstStyle/>
          <a:p>
            <a:r>
              <a:rPr lang="en-US" sz="3600" dirty="0">
                <a:solidFill>
                  <a:srgbClr val="252525"/>
                </a:solidFill>
                <a:latin typeface="Arial" panose="020B0604020202020204" pitchFamily="34" charset="0"/>
              </a:rPr>
              <a:t>A</a:t>
            </a:r>
            <a:r>
              <a:rPr lang="en-US" sz="3600" dirty="0" smtClean="0">
                <a:solidFill>
                  <a:srgbClr val="252525"/>
                </a:solidFill>
                <a:latin typeface="Arial" panose="020B0604020202020204" pitchFamily="34" charset="0"/>
              </a:rPr>
              <a:t> </a:t>
            </a:r>
            <a:r>
              <a:rPr lang="en-US" sz="3600" dirty="0">
                <a:solidFill>
                  <a:srgbClr val="252525"/>
                </a:solidFill>
                <a:latin typeface="Arial" panose="020B0604020202020204" pitchFamily="34" charset="0"/>
              </a:rPr>
              <a:t>process in which an official is </a:t>
            </a:r>
            <a:r>
              <a:rPr lang="en-US" sz="3600" i="1" dirty="0">
                <a:solidFill>
                  <a:srgbClr val="252525"/>
                </a:solidFill>
                <a:latin typeface="Arial" panose="020B0604020202020204" pitchFamily="34" charset="0"/>
              </a:rPr>
              <a:t>accused</a:t>
            </a:r>
            <a:r>
              <a:rPr lang="en-US" sz="3600" dirty="0">
                <a:solidFill>
                  <a:srgbClr val="252525"/>
                </a:solidFill>
                <a:latin typeface="Arial" panose="020B0604020202020204" pitchFamily="34" charset="0"/>
              </a:rPr>
              <a:t> of unlawful activity, the outcome of which, depending on the country, may include the removal of that official from office as well as criminal or civil punishment.</a:t>
            </a:r>
            <a:endParaRPr lang="en-US" sz="3600" dirty="0"/>
          </a:p>
        </p:txBody>
      </p:sp>
      <p:pic>
        <p:nvPicPr>
          <p:cNvPr id="8194" name="Picture 2" descr="http://lifetussle.files.wordpress.com/2008/07/andrew-johns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5434" y="495069"/>
            <a:ext cx="2379260" cy="2422872"/>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tse1.mm.bing.net/th?&amp;id=OIP.Ma58cfedd9a5075483ec16a83ed2d576eH2&amp;w=264&amp;h=209&amp;c=0&amp;pid=1.9&amp;rs=0&amp;p=0&amp;r=0&amp;url=http%3A%2F%2Fspaceports.blogspot.com%2F2012%2F09%2Fbill-clinton-supports-100-year-starship.htm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5426" y="3155476"/>
            <a:ext cx="2505075" cy="1990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09951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 </a:t>
            </a:r>
            <a:endParaRPr lang="en-US" dirty="0"/>
          </a:p>
        </p:txBody>
      </p:sp>
      <p:sp>
        <p:nvSpPr>
          <p:cNvPr id="3" name="Content Placeholder 2"/>
          <p:cNvSpPr>
            <a:spLocks noGrp="1"/>
          </p:cNvSpPr>
          <p:nvPr>
            <p:ph sz="quarter" idx="13"/>
          </p:nvPr>
        </p:nvSpPr>
        <p:spPr>
          <a:xfrm>
            <a:off x="253218" y="2063396"/>
            <a:ext cx="5521296" cy="3311189"/>
          </a:xfrm>
          <a:prstGeom prst="rect">
            <a:avLst/>
          </a:prstGeom>
        </p:spPr>
        <p:txBody>
          <a:bodyPr>
            <a:normAutofit/>
          </a:bodyPr>
          <a:lstStyle/>
          <a:p>
            <a:pPr marL="0" indent="0">
              <a:buNone/>
            </a:pPr>
            <a:r>
              <a:rPr lang="en-US" sz="3600" dirty="0"/>
              <a:t>the Zimmerman telegraph was a major reason that the US entered this war</a:t>
            </a:r>
          </a:p>
        </p:txBody>
      </p:sp>
      <p:sp>
        <p:nvSpPr>
          <p:cNvPr id="5" name="Content Placeholder 4"/>
          <p:cNvSpPr>
            <a:spLocks noGrp="1"/>
          </p:cNvSpPr>
          <p:nvPr>
            <p:ph sz="quarter" idx="14"/>
          </p:nvPr>
        </p:nvSpPr>
        <p:spPr/>
        <p:txBody>
          <a:bodyPr/>
          <a:lstStyle/>
          <a:p>
            <a:endParaRPr lang="en-US"/>
          </a:p>
        </p:txBody>
      </p:sp>
      <p:pic>
        <p:nvPicPr>
          <p:cNvPr id="4" name="Picture 3"/>
          <p:cNvPicPr>
            <a:picLocks noChangeAspect="1"/>
          </p:cNvPicPr>
          <p:nvPr/>
        </p:nvPicPr>
        <p:blipFill>
          <a:blip r:embed="rId2"/>
          <a:stretch>
            <a:fillRect/>
          </a:stretch>
        </p:blipFill>
        <p:spPr>
          <a:xfrm>
            <a:off x="5884241" y="253219"/>
            <a:ext cx="5580927" cy="5756849"/>
          </a:xfrm>
          <a:prstGeom prst="rect">
            <a:avLst/>
          </a:prstGeom>
        </p:spPr>
      </p:pic>
    </p:spTree>
    <p:extLst>
      <p:ext uri="{BB962C8B-B14F-4D97-AF65-F5344CB8AC3E}">
        <p14:creationId xmlns:p14="http://schemas.microsoft.com/office/powerpoint/2010/main" val="427950085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4379" y="368141"/>
            <a:ext cx="6528558" cy="3539430"/>
          </a:xfrm>
          <a:prstGeom prst="rect">
            <a:avLst/>
          </a:prstGeom>
        </p:spPr>
        <p:txBody>
          <a:bodyPr wrap="square">
            <a:spAutoFit/>
          </a:bodyPr>
          <a:lstStyle/>
          <a:p>
            <a:r>
              <a:rPr lang="en-US" sz="3200" i="1" dirty="0">
                <a:solidFill>
                  <a:srgbClr val="404040"/>
                </a:solidFill>
                <a:latin typeface="Arial" panose="020B0604020202020204" pitchFamily="34" charset="0"/>
              </a:rPr>
              <a:t>A body of laws, statutes, and </a:t>
            </a:r>
            <a:endParaRPr lang="en-US" sz="3200" i="1" dirty="0" smtClean="0">
              <a:solidFill>
                <a:srgbClr val="404040"/>
              </a:solidFill>
              <a:latin typeface="Arial" panose="020B0604020202020204" pitchFamily="34" charset="0"/>
            </a:endParaRPr>
          </a:p>
          <a:p>
            <a:r>
              <a:rPr lang="en-US" sz="3200" i="1" dirty="0" smtClean="0">
                <a:solidFill>
                  <a:srgbClr val="404040"/>
                </a:solidFill>
                <a:latin typeface="Arial" panose="020B0604020202020204" pitchFamily="34" charset="0"/>
              </a:rPr>
              <a:t>rules</a:t>
            </a:r>
            <a:r>
              <a:rPr lang="en-US" sz="3200" i="1" dirty="0">
                <a:solidFill>
                  <a:srgbClr val="404040"/>
                </a:solidFill>
                <a:latin typeface="Arial" panose="020B0604020202020204" pitchFamily="34" charset="0"/>
              </a:rPr>
              <a:t> enacted by southern states </a:t>
            </a:r>
            <a:r>
              <a:rPr lang="en-US" sz="3200" i="1" dirty="0" smtClean="0">
                <a:solidFill>
                  <a:srgbClr val="404040"/>
                </a:solidFill>
                <a:latin typeface="Arial" panose="020B0604020202020204" pitchFamily="34" charset="0"/>
              </a:rPr>
              <a:t>    immediately</a:t>
            </a:r>
            <a:r>
              <a:rPr lang="en-US" sz="3200" i="1" dirty="0">
                <a:solidFill>
                  <a:srgbClr val="404040"/>
                </a:solidFill>
                <a:latin typeface="Arial" panose="020B0604020202020204" pitchFamily="34" charset="0"/>
              </a:rPr>
              <a:t> after the Civil War </a:t>
            </a:r>
            <a:r>
              <a:rPr lang="en-US" sz="3200" i="1" dirty="0" smtClean="0">
                <a:solidFill>
                  <a:srgbClr val="404040"/>
                </a:solidFill>
                <a:latin typeface="Arial" panose="020B0604020202020204" pitchFamily="34" charset="0"/>
              </a:rPr>
              <a:t>      to</a:t>
            </a:r>
            <a:r>
              <a:rPr lang="en-US" sz="3200" i="1" dirty="0">
                <a:solidFill>
                  <a:srgbClr val="404040"/>
                </a:solidFill>
                <a:latin typeface="Arial" panose="020B0604020202020204" pitchFamily="34" charset="0"/>
              </a:rPr>
              <a:t> regain control over </a:t>
            </a:r>
            <a:r>
              <a:rPr lang="en-US" sz="3200" i="1" dirty="0" smtClean="0">
                <a:solidFill>
                  <a:srgbClr val="404040"/>
                </a:solidFill>
                <a:latin typeface="Arial" panose="020B0604020202020204" pitchFamily="34" charset="0"/>
              </a:rPr>
              <a:t>the freed</a:t>
            </a:r>
            <a:r>
              <a:rPr lang="en-US" sz="3200" i="1" dirty="0">
                <a:solidFill>
                  <a:srgbClr val="404040"/>
                </a:solidFill>
                <a:latin typeface="Arial" panose="020B0604020202020204" pitchFamily="34" charset="0"/>
              </a:rPr>
              <a:t> slaves, maintain white </a:t>
            </a:r>
            <a:r>
              <a:rPr lang="en-US" sz="3200" i="1" dirty="0" smtClean="0">
                <a:solidFill>
                  <a:srgbClr val="404040"/>
                </a:solidFill>
                <a:latin typeface="Arial" panose="020B0604020202020204" pitchFamily="34" charset="0"/>
              </a:rPr>
              <a:t>          supremacy</a:t>
            </a:r>
            <a:r>
              <a:rPr lang="en-US" sz="3200" i="1" dirty="0">
                <a:solidFill>
                  <a:srgbClr val="404040"/>
                </a:solidFill>
                <a:latin typeface="Arial" panose="020B0604020202020204" pitchFamily="34" charset="0"/>
              </a:rPr>
              <a:t>, and ensure the </a:t>
            </a:r>
            <a:r>
              <a:rPr lang="en-US" sz="3200" i="1" dirty="0" smtClean="0">
                <a:solidFill>
                  <a:srgbClr val="404040"/>
                </a:solidFill>
                <a:latin typeface="Arial" panose="020B0604020202020204" pitchFamily="34" charset="0"/>
              </a:rPr>
              <a:t>           continued</a:t>
            </a:r>
            <a:r>
              <a:rPr lang="en-US" sz="3200" i="1" dirty="0">
                <a:solidFill>
                  <a:srgbClr val="404040"/>
                </a:solidFill>
                <a:latin typeface="Arial" panose="020B0604020202020204" pitchFamily="34" charset="0"/>
              </a:rPr>
              <a:t> supply of cheap labor.</a:t>
            </a:r>
            <a:endParaRPr lang="en-US" sz="3200" dirty="0"/>
          </a:p>
        </p:txBody>
      </p:sp>
      <p:pic>
        <p:nvPicPr>
          <p:cNvPr id="9218" name="Picture 2" descr="http://lmk11.files.wordpress.com/2007/11/jimcro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2686" y="782822"/>
            <a:ext cx="5157765" cy="4653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026243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5743" y="169039"/>
            <a:ext cx="6096000" cy="3139321"/>
          </a:xfrm>
          <a:prstGeom prst="rect">
            <a:avLst/>
          </a:prstGeom>
        </p:spPr>
        <p:txBody>
          <a:bodyPr>
            <a:spAutoFit/>
          </a:bodyPr>
          <a:lstStyle/>
          <a:p>
            <a:pPr marL="285750" indent="-285750">
              <a:buFont typeface="Arial" panose="020B0604020202020204" pitchFamily="34" charset="0"/>
              <a:buChar char="•"/>
            </a:pPr>
            <a:r>
              <a:rPr lang="en-US" dirty="0">
                <a:solidFill>
                  <a:srgbClr val="666666"/>
                </a:solidFill>
                <a:latin typeface="Arial" panose="020B0604020202020204" pitchFamily="34" charset="0"/>
              </a:rPr>
              <a:t>T</a:t>
            </a:r>
            <a:r>
              <a:rPr lang="en-US" dirty="0" smtClean="0">
                <a:solidFill>
                  <a:srgbClr val="666666"/>
                </a:solidFill>
                <a:latin typeface="Arial" panose="020B0604020202020204" pitchFamily="34" charset="0"/>
              </a:rPr>
              <a:t>he </a:t>
            </a:r>
            <a:r>
              <a:rPr lang="en-US" dirty="0">
                <a:solidFill>
                  <a:srgbClr val="666666"/>
                </a:solidFill>
                <a:latin typeface="Arial" panose="020B0604020202020204" pitchFamily="34" charset="0"/>
              </a:rPr>
              <a:t>name of three distinct past and present movements in the United States that have advocated extremist reactionary currents such as white supremacy, white nationalism, anti-immigration, and, especially in later iterations, </a:t>
            </a:r>
            <a:r>
              <a:rPr lang="en-US" dirty="0" err="1">
                <a:solidFill>
                  <a:srgbClr val="666666"/>
                </a:solidFill>
                <a:latin typeface="Arial" panose="020B0604020202020204" pitchFamily="34" charset="0"/>
              </a:rPr>
              <a:t>Nordicism</a:t>
            </a:r>
            <a:r>
              <a:rPr lang="en-US" dirty="0">
                <a:solidFill>
                  <a:srgbClr val="666666"/>
                </a:solidFill>
                <a:latin typeface="Arial" panose="020B0604020202020204" pitchFamily="34" charset="0"/>
              </a:rPr>
              <a:t>, anti-Catholicism, and anti-Semitism, historically expressed through terrorism aimed at groups or individuals whom they opposed. </a:t>
            </a:r>
            <a:endParaRPr lang="en-US" dirty="0" smtClean="0">
              <a:solidFill>
                <a:srgbClr val="666666"/>
              </a:solidFill>
              <a:latin typeface="Arial" panose="020B0604020202020204" pitchFamily="34" charset="0"/>
            </a:endParaRPr>
          </a:p>
          <a:p>
            <a:pPr marL="285750" indent="-285750">
              <a:buFont typeface="Arial" panose="020B0604020202020204" pitchFamily="34" charset="0"/>
              <a:buChar char="•"/>
            </a:pPr>
            <a:r>
              <a:rPr lang="en-US" dirty="0" smtClean="0">
                <a:solidFill>
                  <a:srgbClr val="666666"/>
                </a:solidFill>
                <a:latin typeface="Arial" panose="020B0604020202020204" pitchFamily="34" charset="0"/>
              </a:rPr>
              <a:t>They Have </a:t>
            </a:r>
            <a:r>
              <a:rPr lang="en-US" dirty="0">
                <a:solidFill>
                  <a:srgbClr val="666666"/>
                </a:solidFill>
                <a:latin typeface="Arial" panose="020B0604020202020204" pitchFamily="34" charset="0"/>
              </a:rPr>
              <a:t>called for the "purification" of American society, and all are considered right wing extremist organizations.</a:t>
            </a:r>
            <a:endParaRPr lang="en-US" dirty="0"/>
          </a:p>
        </p:txBody>
      </p:sp>
      <p:pic>
        <p:nvPicPr>
          <p:cNvPr id="10242" name="Picture 2" descr="http://www.socialistalternative.org/wp-content/uploads/2014/04/KKK-lynchi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9493" y="382137"/>
            <a:ext cx="3010681" cy="43263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878455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371873769"/>
              </p:ext>
            </p:extLst>
          </p:nvPr>
        </p:nvGraphicFramePr>
        <p:xfrm>
          <a:off x="1771650" y="696158"/>
          <a:ext cx="8301040" cy="4366758"/>
        </p:xfrm>
        <a:graphic>
          <a:graphicData uri="http://schemas.openxmlformats.org/drawingml/2006/table">
            <a:tbl>
              <a:tblPr/>
              <a:tblGrid>
                <a:gridCol w="1660208"/>
                <a:gridCol w="1660208"/>
                <a:gridCol w="1660208"/>
                <a:gridCol w="1660208"/>
                <a:gridCol w="1660208"/>
              </a:tblGrid>
              <a:tr h="2229834">
                <a:tc>
                  <a:txBody>
                    <a:bodyPr/>
                    <a:lstStyle/>
                    <a:p>
                      <a:pPr algn="ctr"/>
                      <a:r>
                        <a:rPr lang="en-US" dirty="0"/>
                        <a:t>Political Party</a:t>
                      </a:r>
                    </a:p>
                  </a:txBody>
                  <a:tcPr anchor="ctr">
                    <a:lnL>
                      <a:noFill/>
                    </a:lnL>
                    <a:lnR>
                      <a:noFill/>
                    </a:lnR>
                    <a:lnT>
                      <a:noFill/>
                    </a:lnT>
                    <a:lnB>
                      <a:noFill/>
                    </a:lnB>
                  </a:tcPr>
                </a:tc>
                <a:tc>
                  <a:txBody>
                    <a:bodyPr/>
                    <a:lstStyle/>
                    <a:p>
                      <a:pPr algn="ctr"/>
                      <a:r>
                        <a:rPr lang="en-US" dirty="0"/>
                        <a:t>Presidential Nominee</a:t>
                      </a:r>
                    </a:p>
                  </a:txBody>
                  <a:tcPr anchor="ctr">
                    <a:lnL>
                      <a:noFill/>
                    </a:lnL>
                    <a:lnR>
                      <a:noFill/>
                    </a:lnR>
                    <a:lnT>
                      <a:noFill/>
                    </a:lnT>
                    <a:lnB>
                      <a:noFill/>
                    </a:lnB>
                  </a:tcPr>
                </a:tc>
                <a:tc>
                  <a:txBody>
                    <a:bodyPr/>
                    <a:lstStyle/>
                    <a:p>
                      <a:pPr algn="ctr"/>
                      <a:r>
                        <a:rPr lang="en-US" dirty="0"/>
                        <a:t>VP Nominee</a:t>
                      </a:r>
                    </a:p>
                  </a:txBody>
                  <a:tcPr anchor="ctr">
                    <a:lnL>
                      <a:noFill/>
                    </a:lnL>
                    <a:lnR>
                      <a:noFill/>
                    </a:lnR>
                    <a:lnT>
                      <a:noFill/>
                    </a:lnT>
                    <a:lnB>
                      <a:noFill/>
                    </a:lnB>
                  </a:tcPr>
                </a:tc>
                <a:tc>
                  <a:txBody>
                    <a:bodyPr/>
                    <a:lstStyle/>
                    <a:p>
                      <a:pPr algn="ctr"/>
                      <a:r>
                        <a:rPr lang="en-US"/>
                        <a:t>Electoral College</a:t>
                      </a:r>
                    </a:p>
                  </a:txBody>
                  <a:tcPr anchor="ctr">
                    <a:lnL>
                      <a:noFill/>
                    </a:lnL>
                    <a:lnR>
                      <a:noFill/>
                    </a:lnR>
                    <a:lnT>
                      <a:noFill/>
                    </a:lnT>
                    <a:lnB>
                      <a:noFill/>
                    </a:lnB>
                  </a:tcPr>
                </a:tc>
                <a:tc>
                  <a:txBody>
                    <a:bodyPr/>
                    <a:lstStyle/>
                    <a:p>
                      <a:pPr algn="ctr"/>
                      <a:r>
                        <a:rPr lang="en-US"/>
                        <a:t>Popular Vote</a:t>
                      </a:r>
                    </a:p>
                  </a:txBody>
                  <a:tcPr anchor="ctr">
                    <a:lnL>
                      <a:noFill/>
                    </a:lnL>
                    <a:lnR>
                      <a:noFill/>
                    </a:lnR>
                    <a:lnT>
                      <a:noFill/>
                    </a:lnT>
                    <a:lnB>
                      <a:noFill/>
                    </a:lnB>
                  </a:tcPr>
                </a:tc>
              </a:tr>
              <a:tr h="1068462">
                <a:tc>
                  <a:txBody>
                    <a:bodyPr/>
                    <a:lstStyle/>
                    <a:p>
                      <a:pPr algn="ctr"/>
                      <a:r>
                        <a:rPr lang="en-US" sz="1000">
                          <a:solidFill>
                            <a:srgbClr val="333333"/>
                          </a:solidFill>
                          <a:effectLst/>
                          <a:latin typeface="Arial" panose="020B0604020202020204" pitchFamily="34" charset="0"/>
                        </a:rPr>
                        <a:t>Republican</a:t>
                      </a:r>
                    </a:p>
                  </a:txBody>
                  <a:tcPr anchor="ctr">
                    <a:lnL>
                      <a:noFill/>
                    </a:lnL>
                    <a:lnR>
                      <a:noFill/>
                    </a:lnR>
                    <a:lnT>
                      <a:noFill/>
                    </a:lnT>
                    <a:lnB>
                      <a:noFill/>
                    </a:lnB>
                  </a:tcPr>
                </a:tc>
                <a:tc>
                  <a:txBody>
                    <a:bodyPr/>
                    <a:lstStyle/>
                    <a:p>
                      <a:pPr algn="ctr"/>
                      <a:r>
                        <a:rPr lang="en-US" sz="1000">
                          <a:solidFill>
                            <a:srgbClr val="333333"/>
                          </a:solidFill>
                          <a:effectLst/>
                          <a:latin typeface="Arial" panose="020B0604020202020204" pitchFamily="34" charset="0"/>
                        </a:rPr>
                        <a:t>Rutherford B. Hayes</a:t>
                      </a:r>
                    </a:p>
                  </a:txBody>
                  <a:tcPr anchor="ctr">
                    <a:lnL>
                      <a:noFill/>
                    </a:lnL>
                    <a:lnR>
                      <a:noFill/>
                    </a:lnR>
                    <a:lnT>
                      <a:noFill/>
                    </a:lnT>
                    <a:lnB>
                      <a:noFill/>
                    </a:lnB>
                  </a:tcPr>
                </a:tc>
                <a:tc>
                  <a:txBody>
                    <a:bodyPr/>
                    <a:lstStyle/>
                    <a:p>
                      <a:pPr algn="ctr"/>
                      <a:r>
                        <a:rPr lang="en-US" sz="1000">
                          <a:solidFill>
                            <a:srgbClr val="333333"/>
                          </a:solidFill>
                          <a:effectLst/>
                          <a:latin typeface="Arial" panose="020B0604020202020204" pitchFamily="34" charset="0"/>
                        </a:rPr>
                        <a:t>William A. Wheeler</a:t>
                      </a:r>
                    </a:p>
                  </a:txBody>
                  <a:tcPr anchor="ctr">
                    <a:lnL>
                      <a:noFill/>
                    </a:lnL>
                    <a:lnR>
                      <a:noFill/>
                    </a:lnR>
                    <a:lnT>
                      <a:noFill/>
                    </a:lnT>
                    <a:lnB>
                      <a:noFill/>
                    </a:lnB>
                  </a:tcPr>
                </a:tc>
                <a:tc>
                  <a:txBody>
                    <a:bodyPr/>
                    <a:lstStyle/>
                    <a:p>
                      <a:pPr algn="ctr"/>
                      <a:r>
                        <a:rPr lang="en-US" sz="1000" dirty="0">
                          <a:solidFill>
                            <a:srgbClr val="333333"/>
                          </a:solidFill>
                          <a:effectLst/>
                          <a:latin typeface="Arial" panose="020B0604020202020204" pitchFamily="34" charset="0"/>
                        </a:rPr>
                        <a:t>185</a:t>
                      </a:r>
                    </a:p>
                  </a:txBody>
                  <a:tcPr anchor="ctr">
                    <a:lnL>
                      <a:noFill/>
                    </a:lnL>
                    <a:lnR>
                      <a:noFill/>
                    </a:lnR>
                    <a:lnT>
                      <a:noFill/>
                    </a:lnT>
                    <a:lnB>
                      <a:noFill/>
                    </a:lnB>
                  </a:tcPr>
                </a:tc>
                <a:tc>
                  <a:txBody>
                    <a:bodyPr/>
                    <a:lstStyle/>
                    <a:p>
                      <a:pPr algn="ctr"/>
                      <a:r>
                        <a:rPr lang="en-US" sz="1000">
                          <a:solidFill>
                            <a:srgbClr val="333333"/>
                          </a:solidFill>
                          <a:effectLst/>
                          <a:latin typeface="Arial" panose="020B0604020202020204" pitchFamily="34" charset="0"/>
                        </a:rPr>
                        <a:t>4,033,497</a:t>
                      </a:r>
                    </a:p>
                  </a:txBody>
                  <a:tcPr anchor="ctr">
                    <a:lnL>
                      <a:noFill/>
                    </a:lnL>
                    <a:lnR>
                      <a:noFill/>
                    </a:lnR>
                    <a:lnT>
                      <a:noFill/>
                    </a:lnT>
                    <a:lnB>
                      <a:noFill/>
                    </a:lnB>
                  </a:tcPr>
                </a:tc>
              </a:tr>
              <a:tr h="1068462">
                <a:tc>
                  <a:txBody>
                    <a:bodyPr/>
                    <a:lstStyle/>
                    <a:p>
                      <a:pPr algn="ctr"/>
                      <a:r>
                        <a:rPr lang="en-US" sz="1000">
                          <a:solidFill>
                            <a:srgbClr val="333333"/>
                          </a:solidFill>
                          <a:effectLst/>
                          <a:latin typeface="Arial" panose="020B0604020202020204" pitchFamily="34" charset="0"/>
                        </a:rPr>
                        <a:t>Democratic</a:t>
                      </a:r>
                    </a:p>
                  </a:txBody>
                  <a:tcPr anchor="ctr">
                    <a:lnL>
                      <a:noFill/>
                    </a:lnL>
                    <a:lnR>
                      <a:noFill/>
                    </a:lnR>
                    <a:lnT>
                      <a:noFill/>
                    </a:lnT>
                    <a:lnB>
                      <a:noFill/>
                    </a:lnB>
                  </a:tcPr>
                </a:tc>
                <a:tc>
                  <a:txBody>
                    <a:bodyPr/>
                    <a:lstStyle/>
                    <a:p>
                      <a:pPr algn="ctr"/>
                      <a:r>
                        <a:rPr lang="en-US" sz="1000">
                          <a:solidFill>
                            <a:srgbClr val="333333"/>
                          </a:solidFill>
                          <a:effectLst/>
                          <a:latin typeface="Arial" panose="020B0604020202020204" pitchFamily="34" charset="0"/>
                        </a:rPr>
                        <a:t>Samuel J. Tilden</a:t>
                      </a:r>
                    </a:p>
                  </a:txBody>
                  <a:tcPr anchor="ctr">
                    <a:lnL>
                      <a:noFill/>
                    </a:lnL>
                    <a:lnR>
                      <a:noFill/>
                    </a:lnR>
                    <a:lnT>
                      <a:noFill/>
                    </a:lnT>
                    <a:lnB>
                      <a:noFill/>
                    </a:lnB>
                  </a:tcPr>
                </a:tc>
                <a:tc>
                  <a:txBody>
                    <a:bodyPr/>
                    <a:lstStyle/>
                    <a:p>
                      <a:pPr algn="ctr"/>
                      <a:r>
                        <a:rPr lang="en-US" sz="1000">
                          <a:solidFill>
                            <a:srgbClr val="333333"/>
                          </a:solidFill>
                          <a:effectLst/>
                          <a:latin typeface="Arial" panose="020B0604020202020204" pitchFamily="34" charset="0"/>
                        </a:rPr>
                        <a:t>Thomas A. Hendricks</a:t>
                      </a:r>
                    </a:p>
                  </a:txBody>
                  <a:tcPr anchor="ctr">
                    <a:lnL>
                      <a:noFill/>
                    </a:lnL>
                    <a:lnR>
                      <a:noFill/>
                    </a:lnR>
                    <a:lnT>
                      <a:noFill/>
                    </a:lnT>
                    <a:lnB>
                      <a:noFill/>
                    </a:lnB>
                  </a:tcPr>
                </a:tc>
                <a:tc>
                  <a:txBody>
                    <a:bodyPr/>
                    <a:lstStyle/>
                    <a:p>
                      <a:pPr algn="ctr"/>
                      <a:r>
                        <a:rPr lang="en-US" sz="1000">
                          <a:solidFill>
                            <a:srgbClr val="333333"/>
                          </a:solidFill>
                          <a:effectLst/>
                          <a:latin typeface="Arial" panose="020B0604020202020204" pitchFamily="34" charset="0"/>
                        </a:rPr>
                        <a:t>184</a:t>
                      </a:r>
                    </a:p>
                  </a:txBody>
                  <a:tcPr anchor="ctr">
                    <a:lnL>
                      <a:noFill/>
                    </a:lnL>
                    <a:lnR>
                      <a:noFill/>
                    </a:lnR>
                    <a:lnT>
                      <a:noFill/>
                    </a:lnT>
                    <a:lnB>
                      <a:noFill/>
                    </a:lnB>
                  </a:tcPr>
                </a:tc>
                <a:tc>
                  <a:txBody>
                    <a:bodyPr/>
                    <a:lstStyle/>
                    <a:p>
                      <a:pPr algn="ctr"/>
                      <a:r>
                        <a:rPr lang="en-US" sz="1000" dirty="0">
                          <a:solidFill>
                            <a:srgbClr val="333333"/>
                          </a:solidFill>
                          <a:effectLst/>
                          <a:latin typeface="Arial" panose="020B0604020202020204" pitchFamily="34" charset="0"/>
                        </a:rPr>
                        <a:t>4,288,191</a:t>
                      </a:r>
                    </a:p>
                  </a:txBody>
                  <a:tcPr anchor="ctr">
                    <a:lnL>
                      <a:noFill/>
                    </a:lnL>
                    <a:lnR>
                      <a:noFill/>
                    </a:lnR>
                    <a:lnT>
                      <a:noFill/>
                    </a:lnT>
                    <a:lnB>
                      <a:noFill/>
                    </a:lnB>
                  </a:tcPr>
                </a:tc>
              </a:tr>
            </a:tbl>
          </a:graphicData>
        </a:graphic>
      </p:graphicFrame>
      <p:sp>
        <p:nvSpPr>
          <p:cNvPr id="5" name="Rectangle 1"/>
          <p:cNvSpPr>
            <a:spLocks noChangeArrowheads="1"/>
          </p:cNvSpPr>
          <p:nvPr/>
        </p:nvSpPr>
        <p:spPr bwMode="auto">
          <a:xfrm>
            <a:off x="2108199" y="626908"/>
            <a:ext cx="2099216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smtClean="0">
                <a:ln>
                  <a:noFill/>
                </a:ln>
                <a:solidFill>
                  <a:srgbClr val="333333"/>
                </a:solidFill>
                <a:effectLst/>
                <a:cs typeface="Arial" panose="020B0604020202020204" pitchFamily="34" charset="0"/>
              </a:rPr>
              <a:t>1876 Presidential Election Results</a:t>
            </a:r>
            <a:r>
              <a:rPr kumimoji="0" lang="en-US" altLang="en-US" b="0" i="0" u="none" strike="noStrike" cap="none" normalizeH="0" baseline="0" dirty="0" smtClean="0">
                <a:ln>
                  <a:noFill/>
                </a:ln>
                <a:solidFill>
                  <a:srgbClr val="333333"/>
                </a:solidFill>
                <a:effectLst/>
                <a:cs typeface="Arial" panose="020B0604020202020204" pitchFamily="34" charset="0"/>
              </a:rPr>
              <a:t> [</a:t>
            </a:r>
            <a:r>
              <a:rPr kumimoji="0" lang="en-US" altLang="en-US" b="0" i="0" u="none" strike="noStrike" cap="none" normalizeH="0" baseline="0" dirty="0" smtClean="0">
                <a:ln>
                  <a:noFill/>
                </a:ln>
                <a:solidFill>
                  <a:srgbClr val="333333"/>
                </a:solidFill>
                <a:effectLst/>
                <a:cs typeface="Arial" panose="020B0604020202020204" pitchFamily="34" charset="0"/>
                <a:hlinkClick r:id="rId2"/>
              </a:rPr>
              <a:t>1</a:t>
            </a:r>
            <a:r>
              <a:rPr kumimoji="0" lang="en-US" altLang="en-US" b="0" i="0" u="none" strike="noStrike" cap="none" normalizeH="0" baseline="0" dirty="0" smtClean="0">
                <a:ln>
                  <a:noFill/>
                </a:ln>
                <a:solidFill>
                  <a:srgbClr val="333333"/>
                </a:solidFill>
                <a:effectLst/>
                <a:cs typeface="Arial" panose="020B0604020202020204" pitchFamily="34" charset="0"/>
              </a:rPr>
              <a:t>]</a:t>
            </a:r>
            <a:endParaRPr kumimoji="0" lang="en-US" alt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333333"/>
                </a:solidFill>
                <a:effectLst/>
                <a:latin typeface="Arial" panose="020B0604020202020204" pitchFamily="34" charset="0"/>
                <a:cs typeface="Arial" panose="020B0604020202020204" pitchFamily="34" charset="0"/>
              </a:rPr>
              <a:t> </a:t>
            </a:r>
            <a:endParaRPr kumimoji="0" lang="en-US" altLang="en-US"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333333"/>
                </a:solidFill>
                <a:effectLst/>
                <a:latin typeface="Arial" panose="020B0604020202020204" pitchFamily="34" charset="0"/>
                <a:cs typeface="Arial" panose="020B0604020202020204" pitchFamily="34" charset="0"/>
                <a:hlinkClick r:id="rId3"/>
              </a:rPr>
              <a:t>Library of Congress Web Site</a:t>
            </a:r>
            <a:r>
              <a:rPr kumimoji="0" lang="en-US" altLang="en-US" sz="900" b="0" i="0" u="none" strike="noStrike" cap="none" normalizeH="0" baseline="0" dirty="0" smtClean="0">
                <a:ln>
                  <a:noFill/>
                </a:ln>
                <a:solidFill>
                  <a:srgbClr val="333333"/>
                </a:solidFill>
                <a:effectLst/>
                <a:latin typeface="Arial" panose="020B0604020202020204" pitchFamily="34" charset="0"/>
                <a:cs typeface="Arial" panose="020B0604020202020204" pitchFamily="34" charset="0"/>
              </a:rPr>
              <a:t> | </a:t>
            </a:r>
            <a:r>
              <a:rPr kumimoji="0" lang="en-US" altLang="en-US" sz="900" b="0" i="0" u="none" strike="noStrike" cap="none" normalizeH="0" baseline="0" dirty="0" smtClean="0">
                <a:ln>
                  <a:noFill/>
                </a:ln>
                <a:solidFill>
                  <a:srgbClr val="333333"/>
                </a:solidFill>
                <a:effectLst/>
                <a:latin typeface="Arial" panose="020B0604020202020204" pitchFamily="34" charset="0"/>
                <a:cs typeface="Arial" panose="020B0604020202020204" pitchFamily="34" charset="0"/>
                <a:hlinkClick r:id="rId4"/>
              </a:rPr>
              <a:t>External Web Sites</a:t>
            </a:r>
            <a:r>
              <a:rPr kumimoji="0" lang="en-US" altLang="en-US" sz="900" b="0" i="0" u="none" strike="noStrike" cap="none" normalizeH="0" baseline="0" dirty="0" smtClean="0">
                <a:ln>
                  <a:noFill/>
                </a:ln>
                <a:solidFill>
                  <a:srgbClr val="333333"/>
                </a:solidFill>
                <a:effectLst/>
                <a:latin typeface="Arial" panose="020B0604020202020204" pitchFamily="34" charset="0"/>
                <a:cs typeface="Arial" panose="020B0604020202020204" pitchFamily="34" charset="0"/>
              </a:rPr>
              <a:t> | </a:t>
            </a:r>
            <a:r>
              <a:rPr kumimoji="0" lang="en-US" altLang="en-US" sz="900" b="0" i="0" u="none" strike="noStrike" cap="none" normalizeH="0" baseline="0" dirty="0" smtClean="0">
                <a:ln>
                  <a:noFill/>
                </a:ln>
                <a:solidFill>
                  <a:srgbClr val="333333"/>
                </a:solidFill>
                <a:effectLst/>
                <a:latin typeface="Arial" panose="020B0604020202020204" pitchFamily="34" charset="0"/>
                <a:cs typeface="Arial" panose="020B0604020202020204" pitchFamily="34" charset="0"/>
                <a:hlinkClick r:id="rId5"/>
              </a:rPr>
              <a:t>Selected </a:t>
            </a:r>
            <a:r>
              <a:rPr kumimoji="0" lang="en-US" altLang="en-US" sz="900" b="0" i="0" u="none" strike="noStrike" cap="none" normalizeH="0" baseline="0" dirty="0" err="1" smtClean="0">
                <a:ln>
                  <a:noFill/>
                </a:ln>
                <a:solidFill>
                  <a:srgbClr val="333333"/>
                </a:solidFill>
                <a:effectLst/>
                <a:latin typeface="Arial" panose="020B0604020202020204" pitchFamily="34" charset="0"/>
                <a:cs typeface="Arial" panose="020B0604020202020204" pitchFamily="34" charset="0"/>
                <a:hlinkClick r:id="rId5"/>
              </a:rPr>
              <a:t>Bibliog</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5804078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8322" y="135678"/>
            <a:ext cx="6096000" cy="4401205"/>
          </a:xfrm>
          <a:prstGeom prst="rect">
            <a:avLst/>
          </a:prstGeom>
        </p:spPr>
        <p:txBody>
          <a:bodyPr>
            <a:spAutoFit/>
          </a:bodyPr>
          <a:lstStyle/>
          <a:p>
            <a:r>
              <a:rPr lang="en-US" sz="2000" b="1" dirty="0" smtClean="0">
                <a:solidFill>
                  <a:srgbClr val="666666"/>
                </a:solidFill>
                <a:latin typeface="Arial" panose="020B0604020202020204" pitchFamily="34" charset="0"/>
              </a:rPr>
              <a:t>This </a:t>
            </a:r>
            <a:r>
              <a:rPr lang="en-US" sz="2000" b="1" dirty="0">
                <a:solidFill>
                  <a:srgbClr val="666666"/>
                </a:solidFill>
                <a:latin typeface="Arial" panose="020B0604020202020204" pitchFamily="34" charset="0"/>
              </a:rPr>
              <a:t>occurred on December 29, 1890, </a:t>
            </a:r>
            <a:r>
              <a:rPr lang="en-US" sz="2000" b="1" dirty="0" smtClean="0">
                <a:solidFill>
                  <a:srgbClr val="666666"/>
                </a:solidFill>
                <a:latin typeface="Arial" panose="020B0604020202020204" pitchFamily="34" charset="0"/>
              </a:rPr>
              <a:t>on </a:t>
            </a:r>
            <a:r>
              <a:rPr lang="en-US" sz="2000" b="1" dirty="0">
                <a:solidFill>
                  <a:srgbClr val="666666"/>
                </a:solidFill>
                <a:latin typeface="Arial" panose="020B0604020202020204" pitchFamily="34" charset="0"/>
              </a:rPr>
              <a:t>the Lakota Pine Ridge Indian Reservation in the U.S. state of South Dakota. The previous day, a detachment of the U.S. 7th Cavalry Regiment commanded by Major Samuel M. </a:t>
            </a:r>
            <a:r>
              <a:rPr lang="en-US" sz="2000" b="1" dirty="0" err="1">
                <a:solidFill>
                  <a:srgbClr val="666666"/>
                </a:solidFill>
                <a:latin typeface="Arial" panose="020B0604020202020204" pitchFamily="34" charset="0"/>
              </a:rPr>
              <a:t>Whitside</a:t>
            </a:r>
            <a:r>
              <a:rPr lang="en-US" sz="2000" b="1" dirty="0">
                <a:solidFill>
                  <a:srgbClr val="666666"/>
                </a:solidFill>
                <a:latin typeface="Arial" panose="020B0604020202020204" pitchFamily="34" charset="0"/>
              </a:rPr>
              <a:t> intercepted Spotted Elk's band of Miniconjou Lakota and 38 </a:t>
            </a:r>
            <a:r>
              <a:rPr lang="en-US" sz="2000" b="1" dirty="0" err="1">
                <a:solidFill>
                  <a:srgbClr val="666666"/>
                </a:solidFill>
                <a:latin typeface="Arial" panose="020B0604020202020204" pitchFamily="34" charset="0"/>
              </a:rPr>
              <a:t>Hunkpapa</a:t>
            </a:r>
            <a:r>
              <a:rPr lang="en-US" sz="2000" b="1" dirty="0">
                <a:solidFill>
                  <a:srgbClr val="666666"/>
                </a:solidFill>
                <a:latin typeface="Arial" panose="020B0604020202020204" pitchFamily="34" charset="0"/>
              </a:rPr>
              <a:t> Lakota near Porcupine Butte and escorted them 5 miles westward to Wounded Knee Creek, where they made camp. The remainder of the 7th Cavalry Regiment, led by Colonel James W. Forsyth, arrived and surrounded the encampment. The regiment was supported by a battery of four Hotchkiss mountain guns.</a:t>
            </a:r>
            <a:endParaRPr lang="en-US" sz="2000" b="1" dirty="0"/>
          </a:p>
        </p:txBody>
      </p:sp>
      <p:pic>
        <p:nvPicPr>
          <p:cNvPr id="12290" name="Picture 2" descr="Woundedknee18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1302" y="614150"/>
            <a:ext cx="4511339" cy="3248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895128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36561" y="276705"/>
            <a:ext cx="6096000" cy="3539430"/>
          </a:xfrm>
          <a:prstGeom prst="rect">
            <a:avLst/>
          </a:prstGeom>
        </p:spPr>
        <p:txBody>
          <a:bodyPr>
            <a:spAutoFit/>
          </a:bodyPr>
          <a:lstStyle/>
          <a:p>
            <a:r>
              <a:rPr lang="en-US" sz="3200" dirty="0" smtClean="0">
                <a:solidFill>
                  <a:srgbClr val="111111"/>
                </a:solidFill>
                <a:latin typeface="Arial" panose="020B0604020202020204" pitchFamily="34" charset="0"/>
              </a:rPr>
              <a:t>A </a:t>
            </a:r>
            <a:r>
              <a:rPr lang="en-US" sz="3200" dirty="0">
                <a:solidFill>
                  <a:srgbClr val="111111"/>
                </a:solidFill>
                <a:latin typeface="Arial" panose="020B0604020202020204" pitchFamily="34" charset="0"/>
              </a:rPr>
              <a:t>political theory derived from Karl Marx, advocating class war and leading to a society in which all property is publicly owned and each person works and is paid according to their abilities and needs.</a:t>
            </a:r>
            <a:endParaRPr lang="en-US" sz="3200" dirty="0"/>
          </a:p>
        </p:txBody>
      </p:sp>
      <p:pic>
        <p:nvPicPr>
          <p:cNvPr id="13318" name="Picture 6" descr="http://quagga-illustrations.de/wp-content/uploads/2015/05/h005556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0106" y="350174"/>
            <a:ext cx="4349925" cy="4658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635068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535" y="259308"/>
            <a:ext cx="7765576" cy="4154984"/>
          </a:xfrm>
          <a:prstGeom prst="rect">
            <a:avLst/>
          </a:prstGeom>
        </p:spPr>
        <p:txBody>
          <a:bodyPr wrap="square">
            <a:spAutoFit/>
          </a:bodyPr>
          <a:lstStyle/>
          <a:p>
            <a:r>
              <a:rPr lang="en-US" sz="2400" b="1" dirty="0" smtClean="0">
                <a:solidFill>
                  <a:srgbClr val="666666"/>
                </a:solidFill>
                <a:latin typeface="Arial" panose="020B0604020202020204" pitchFamily="34" charset="0"/>
              </a:rPr>
              <a:t>This was </a:t>
            </a:r>
            <a:r>
              <a:rPr lang="en-US" sz="2400" b="1" dirty="0">
                <a:solidFill>
                  <a:srgbClr val="666666"/>
                </a:solidFill>
                <a:latin typeface="Arial" panose="020B0604020202020204" pitchFamily="34" charset="0"/>
              </a:rPr>
              <a:t>a nationwide railroad strike in the United States on May 11, 1894. It pitted the American Railway Union against the c</a:t>
            </a:r>
            <a:r>
              <a:rPr lang="en-US" sz="2400" b="1" dirty="0" smtClean="0">
                <a:solidFill>
                  <a:srgbClr val="666666"/>
                </a:solidFill>
                <a:latin typeface="Arial" panose="020B0604020202020204" pitchFamily="34" charset="0"/>
              </a:rPr>
              <a:t>ompany</a:t>
            </a:r>
            <a:r>
              <a:rPr lang="en-US" sz="2400" b="1" dirty="0">
                <a:solidFill>
                  <a:srgbClr val="666666"/>
                </a:solidFill>
                <a:latin typeface="Arial" panose="020B0604020202020204" pitchFamily="34" charset="0"/>
              </a:rPr>
              <a:t>, the main railroads, and the federal government of the United States under President Grover Cleveland. The strike and boycott shut down much of the nation's freight and passenger traffic west of Detroit, Michigan. The conflict began in Pullman, Chicago, on May 11 when nearly 4,000 factory employees of the c</a:t>
            </a:r>
            <a:r>
              <a:rPr lang="en-US" sz="2400" b="1" dirty="0" smtClean="0">
                <a:solidFill>
                  <a:srgbClr val="666666"/>
                </a:solidFill>
                <a:latin typeface="Arial" panose="020B0604020202020204" pitchFamily="34" charset="0"/>
              </a:rPr>
              <a:t>ompany </a:t>
            </a:r>
            <a:r>
              <a:rPr lang="en-US" sz="2400" b="1" dirty="0">
                <a:solidFill>
                  <a:srgbClr val="666666"/>
                </a:solidFill>
                <a:latin typeface="Arial" panose="020B0604020202020204" pitchFamily="34" charset="0"/>
              </a:rPr>
              <a:t>began a wildcat strike in response to recent reductions in wages.</a:t>
            </a:r>
            <a:endParaRPr lang="en-US" sz="2400" b="1" dirty="0"/>
          </a:p>
        </p:txBody>
      </p:sp>
      <p:pic>
        <p:nvPicPr>
          <p:cNvPr id="14338" name="Picture 2" descr="http://publications.newberry.org/pullman/archive/files/5521906a5e20c5b9975eaac43fa077e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8106" y="3439236"/>
            <a:ext cx="4525418" cy="29479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893075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2830" y="0"/>
            <a:ext cx="7165075" cy="3416320"/>
          </a:xfrm>
          <a:prstGeom prst="rect">
            <a:avLst/>
          </a:prstGeom>
        </p:spPr>
        <p:txBody>
          <a:bodyPr wrap="square">
            <a:spAutoFit/>
          </a:bodyPr>
          <a:lstStyle/>
          <a:p>
            <a:r>
              <a:rPr lang="en-US" sz="3600" dirty="0" smtClean="0">
                <a:latin typeface="Verdana" panose="020B0604030504040204" pitchFamily="34" charset="0"/>
              </a:rPr>
              <a:t>Favoring </a:t>
            </a:r>
            <a:r>
              <a:rPr lang="en-US" sz="3600" dirty="0">
                <a:latin typeface="Verdana" panose="020B0604030504040204" pitchFamily="34" charset="0"/>
              </a:rPr>
              <a:t>or advocating </a:t>
            </a:r>
            <a:r>
              <a:rPr lang="en-US" sz="3600" dirty="0" smtClean="0">
                <a:latin typeface="Verdana" panose="020B0604030504040204" pitchFamily="34" charset="0"/>
              </a:rPr>
              <a:t>Progress, change</a:t>
            </a:r>
            <a:r>
              <a:rPr lang="en-US" sz="3600" dirty="0">
                <a:latin typeface="Verdana" panose="020B0604030504040204" pitchFamily="34" charset="0"/>
              </a:rPr>
              <a:t>, improvement, or reform, as opposed to wishing to maintain things as they are, especially in political </a:t>
            </a:r>
            <a:r>
              <a:rPr lang="en-US" sz="3600" dirty="0" smtClean="0">
                <a:latin typeface="Verdana" panose="020B0604030504040204" pitchFamily="34" charset="0"/>
              </a:rPr>
              <a:t>matters.</a:t>
            </a:r>
            <a:endParaRPr lang="en-US" sz="3600" dirty="0"/>
          </a:p>
        </p:txBody>
      </p:sp>
      <p:pic>
        <p:nvPicPr>
          <p:cNvPr id="16388" name="Picture 4" descr="http://1.bp.blogspot.com/_BXW3wfBU4ow/TL7BTc52fGI/AAAAAAAAAng/IeNCMsIlZaI/s1600/roosevelt_wils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7905" y="1576325"/>
            <a:ext cx="3803792" cy="34579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266269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084" y="0"/>
            <a:ext cx="6096000" cy="5632311"/>
          </a:xfrm>
          <a:prstGeom prst="rect">
            <a:avLst/>
          </a:prstGeom>
        </p:spPr>
        <p:txBody>
          <a:bodyPr>
            <a:spAutoFit/>
          </a:bodyPr>
          <a:lstStyle/>
          <a:p>
            <a:r>
              <a:rPr lang="en-US" sz="2400" b="1" dirty="0">
                <a:solidFill>
                  <a:srgbClr val="666666"/>
                </a:solidFill>
                <a:latin typeface="Arial" panose="020B0604020202020204" pitchFamily="34" charset="0"/>
              </a:rPr>
              <a:t>The </a:t>
            </a:r>
            <a:r>
              <a:rPr lang="en-US" sz="2400" b="1" i="1" u="sng" dirty="0">
                <a:solidFill>
                  <a:srgbClr val="666666"/>
                </a:solidFill>
                <a:latin typeface="Arial" panose="020B0604020202020204" pitchFamily="34" charset="0"/>
              </a:rPr>
              <a:t>Cross of Gold </a:t>
            </a:r>
            <a:r>
              <a:rPr lang="en-US" sz="2400" b="1" dirty="0">
                <a:solidFill>
                  <a:srgbClr val="666666"/>
                </a:solidFill>
                <a:latin typeface="Arial" panose="020B0604020202020204" pitchFamily="34" charset="0"/>
              </a:rPr>
              <a:t>speech was delivered </a:t>
            </a:r>
            <a:r>
              <a:rPr lang="en-US" sz="2400" b="1" dirty="0" smtClean="0">
                <a:solidFill>
                  <a:srgbClr val="666666"/>
                </a:solidFill>
                <a:latin typeface="Arial" panose="020B0604020202020204" pitchFamily="34" charset="0"/>
              </a:rPr>
              <a:t>by </a:t>
            </a:r>
            <a:r>
              <a:rPr lang="en-US" sz="2400" b="1" dirty="0">
                <a:solidFill>
                  <a:srgbClr val="666666"/>
                </a:solidFill>
                <a:latin typeface="Arial" panose="020B0604020202020204" pitchFamily="34" charset="0"/>
              </a:rPr>
              <a:t>a former United States Representative from Nebraska, at the Democratic National Convention in Chicago on July 9, 1896. In the address, </a:t>
            </a:r>
            <a:r>
              <a:rPr lang="en-US" sz="2400" b="1" dirty="0" smtClean="0">
                <a:solidFill>
                  <a:srgbClr val="666666"/>
                </a:solidFill>
                <a:latin typeface="Arial" panose="020B0604020202020204" pitchFamily="34" charset="0"/>
              </a:rPr>
              <a:t>He </a:t>
            </a:r>
            <a:r>
              <a:rPr lang="en-US" sz="2400" b="1" dirty="0">
                <a:solidFill>
                  <a:srgbClr val="666666"/>
                </a:solidFill>
                <a:latin typeface="Arial" panose="020B0604020202020204" pitchFamily="34" charset="0"/>
              </a:rPr>
              <a:t>supported bimetallism or "free silver", which he believed would bring the nation prosperity. He decried the gold standard, concluding the speech, "you shall not crucify mankind upon a cross of gold". </a:t>
            </a:r>
            <a:r>
              <a:rPr lang="en-US" sz="2400" b="1" dirty="0" smtClean="0">
                <a:solidFill>
                  <a:srgbClr val="666666"/>
                </a:solidFill>
                <a:latin typeface="Arial" panose="020B0604020202020204" pitchFamily="34" charset="0"/>
              </a:rPr>
              <a:t>His </a:t>
            </a:r>
            <a:r>
              <a:rPr lang="en-US" sz="2400" b="1" dirty="0">
                <a:solidFill>
                  <a:srgbClr val="666666"/>
                </a:solidFill>
                <a:latin typeface="Arial" panose="020B0604020202020204" pitchFamily="34" charset="0"/>
              </a:rPr>
              <a:t>address helped catapult him to the Democratic Party's presidential nomination; it is considered one of the greatest political speeches in American history.</a:t>
            </a:r>
            <a:endParaRPr lang="en-US" sz="2400" b="1" dirty="0"/>
          </a:p>
        </p:txBody>
      </p:sp>
      <p:pic>
        <p:nvPicPr>
          <p:cNvPr id="15362" name="Picture 2" descr="http://www.agribusinesscouncil.org/images/bryan-bry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60358" y="260791"/>
            <a:ext cx="4038940" cy="50754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616435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3857" y="253453"/>
            <a:ext cx="6096000" cy="2862322"/>
          </a:xfrm>
          <a:prstGeom prst="rect">
            <a:avLst/>
          </a:prstGeom>
        </p:spPr>
        <p:txBody>
          <a:bodyPr>
            <a:spAutoFit/>
          </a:bodyPr>
          <a:lstStyle/>
          <a:p>
            <a:r>
              <a:rPr lang="en-US" sz="3600" b="1" dirty="0" smtClean="0">
                <a:solidFill>
                  <a:srgbClr val="666666"/>
                </a:solidFill>
                <a:latin typeface="Verdana" panose="020B0604030504040204" pitchFamily="34" charset="0"/>
              </a:rPr>
              <a:t>A </a:t>
            </a:r>
            <a:r>
              <a:rPr lang="en-US" sz="3600" b="1" dirty="0">
                <a:solidFill>
                  <a:srgbClr val="666666"/>
                </a:solidFill>
                <a:latin typeface="Verdana" panose="020B0604030504040204" pitchFamily="34" charset="0"/>
              </a:rPr>
              <a:t>formal agreement or treaty between two or more nations to cooperate for specific purposes.</a:t>
            </a:r>
            <a:endParaRPr lang="en-US" sz="3600" b="1" dirty="0"/>
          </a:p>
        </p:txBody>
      </p:sp>
      <p:pic>
        <p:nvPicPr>
          <p:cNvPr id="1026" name="Picture 2" descr="http://ddc.arte.tv/uploads/program_slideshow/image/b6c909a3852e41622d282b49a996ddb2dc991a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7845" y="1555845"/>
            <a:ext cx="5523694" cy="39757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085539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1026" y="286309"/>
            <a:ext cx="6287069" cy="4832092"/>
          </a:xfrm>
          <a:prstGeom prst="rect">
            <a:avLst/>
          </a:prstGeom>
        </p:spPr>
        <p:txBody>
          <a:bodyPr wrap="square">
            <a:spAutoFit/>
          </a:bodyPr>
          <a:lstStyle/>
          <a:p>
            <a:pPr marL="285750" indent="-285750">
              <a:buFont typeface="Arial" panose="020B0604020202020204" pitchFamily="34" charset="0"/>
              <a:buChar char="•"/>
            </a:pPr>
            <a:r>
              <a:rPr lang="en-US" sz="2800" b="1" dirty="0" smtClean="0">
                <a:latin typeface="Verdana" panose="020B0604030504040204" pitchFamily="34" charset="0"/>
              </a:rPr>
              <a:t>A </a:t>
            </a:r>
            <a:r>
              <a:rPr lang="en-US" sz="2800" b="1" dirty="0">
                <a:latin typeface="Verdana" panose="020B0604030504040204" pitchFamily="34" charset="0"/>
              </a:rPr>
              <a:t>strong </a:t>
            </a:r>
            <a:r>
              <a:rPr lang="en-US" sz="2800" b="1" dirty="0" smtClean="0">
                <a:latin typeface="Verdana" panose="020B0604030504040204" pitchFamily="34" charset="0"/>
              </a:rPr>
              <a:t>military</a:t>
            </a:r>
            <a:r>
              <a:rPr lang="en-US" sz="2800" b="1" dirty="0">
                <a:latin typeface="Verdana" panose="020B0604030504040204" pitchFamily="34" charset="0"/>
              </a:rPr>
              <a:t> spirit or policy.</a:t>
            </a:r>
          </a:p>
          <a:p>
            <a:pPr marL="285750" indent="-285750">
              <a:buFont typeface="Arial" panose="020B0604020202020204" pitchFamily="34" charset="0"/>
              <a:buChar char="•"/>
            </a:pPr>
            <a:r>
              <a:rPr lang="en-US" sz="2800" b="1" dirty="0">
                <a:latin typeface="Verdana" panose="020B0604030504040204" pitchFamily="34" charset="0"/>
              </a:rPr>
              <a:t>T</a:t>
            </a:r>
            <a:r>
              <a:rPr lang="en-US" sz="2800" b="1" dirty="0" smtClean="0">
                <a:latin typeface="Verdana" panose="020B0604030504040204" pitchFamily="34" charset="0"/>
              </a:rPr>
              <a:t>he </a:t>
            </a:r>
            <a:r>
              <a:rPr lang="en-US" sz="2800" b="1" dirty="0">
                <a:latin typeface="Verdana" panose="020B0604030504040204" pitchFamily="34" charset="0"/>
              </a:rPr>
              <a:t>principle or policy of maintaining a large military </a:t>
            </a:r>
            <a:r>
              <a:rPr lang="en-US" sz="2800" b="1" dirty="0" smtClean="0">
                <a:latin typeface="Verdana" panose="020B0604030504040204" pitchFamily="34" charset="0"/>
              </a:rPr>
              <a:t>establishment.</a:t>
            </a:r>
          </a:p>
          <a:p>
            <a:pPr marL="285750" indent="-285750">
              <a:buFont typeface="Arial" panose="020B0604020202020204" pitchFamily="34" charset="0"/>
              <a:buChar char="•"/>
            </a:pPr>
            <a:r>
              <a:rPr lang="en-US" sz="2800" b="1" dirty="0">
                <a:latin typeface="Verdana" panose="020B0604030504040204" pitchFamily="34" charset="0"/>
              </a:rPr>
              <a:t>T</a:t>
            </a:r>
            <a:r>
              <a:rPr lang="en-US" sz="2800" b="1" dirty="0" smtClean="0">
                <a:latin typeface="Verdana" panose="020B0604030504040204" pitchFamily="34" charset="0"/>
              </a:rPr>
              <a:t>he </a:t>
            </a:r>
            <a:r>
              <a:rPr lang="en-US" sz="2800" b="1" dirty="0">
                <a:latin typeface="Verdana" panose="020B0604030504040204" pitchFamily="34" charset="0"/>
              </a:rPr>
              <a:t>tendency to regard </a:t>
            </a:r>
            <a:r>
              <a:rPr lang="en-US" sz="2800" b="1" dirty="0" smtClean="0">
                <a:latin typeface="Verdana" panose="020B0604030504040204" pitchFamily="34" charset="0"/>
              </a:rPr>
              <a:t>military efficiency </a:t>
            </a:r>
            <a:r>
              <a:rPr lang="en-US" sz="2800" b="1" dirty="0">
                <a:latin typeface="Verdana" panose="020B0604030504040204" pitchFamily="34" charset="0"/>
              </a:rPr>
              <a:t>as the supreme ideal of the state and to subordinate all other interests to those of the </a:t>
            </a:r>
            <a:r>
              <a:rPr lang="en-US" sz="2800" b="1" dirty="0" smtClean="0">
                <a:latin typeface="Verdana" panose="020B0604030504040204" pitchFamily="34" charset="0"/>
              </a:rPr>
              <a:t>military.</a:t>
            </a:r>
            <a:endParaRPr lang="en-US" sz="2800" b="1" i="0" dirty="0">
              <a:effectLst/>
              <a:latin typeface="Verdana" panose="020B0604030504040204" pitchFamily="34" charset="0"/>
            </a:endParaRPr>
          </a:p>
        </p:txBody>
      </p:sp>
      <p:pic>
        <p:nvPicPr>
          <p:cNvPr id="2050" name="Picture 2" descr="http://3.bp.blogspot.com/-rFx-0qkJ9y0/T5OVCWJUj3I/AAAAAAAAD6U/a8CIGbkblx4/s1600/Polish_Uhlan_uniform_193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6585" y="533872"/>
            <a:ext cx="4358659" cy="50407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5716455"/>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346492"/>
      </a:accent1>
      <a:accent2>
        <a:srgbClr val="6DA5D4"/>
      </a:accent2>
      <a:accent3>
        <a:srgbClr val="538C79"/>
      </a:accent3>
      <a:accent4>
        <a:srgbClr val="93B75D"/>
      </a:accent4>
      <a:accent5>
        <a:srgbClr val="DEB050"/>
      </a:accent5>
      <a:accent6>
        <a:srgbClr val="BB5354"/>
      </a:accent6>
      <a:hlink>
        <a:srgbClr val="3289DD"/>
      </a:hlink>
      <a:folHlink>
        <a:srgbClr val="859EB6"/>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E3530EC-BA5B-407C-9B36-00820F39551C}"/>
    </a:ext>
  </a:extLst>
</a:theme>
</file>

<file path=docProps/app.xml><?xml version="1.0" encoding="utf-8"?>
<Properties xmlns="http://schemas.openxmlformats.org/officeDocument/2006/extended-properties" xmlns:vt="http://schemas.openxmlformats.org/officeDocument/2006/docPropsVTypes">
  <Template>Main Event</Template>
  <TotalTime>338</TotalTime>
  <Words>2197</Words>
  <Application>Microsoft Office PowerPoint</Application>
  <PresentationFormat>Widescreen</PresentationFormat>
  <Paragraphs>248</Paragraphs>
  <Slides>113</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113</vt:i4>
      </vt:variant>
    </vt:vector>
  </HeadingPairs>
  <TitlesOfParts>
    <vt:vector size="124" baseType="lpstr">
      <vt:lpstr>Arial</vt:lpstr>
      <vt:lpstr>Helvetica</vt:lpstr>
      <vt:lpstr>Helvetica Neue</vt:lpstr>
      <vt:lpstr>Impact</vt:lpstr>
      <vt:lpstr>lucida grande</vt:lpstr>
      <vt:lpstr>open sans</vt:lpstr>
      <vt:lpstr>open sans</vt:lpstr>
      <vt:lpstr>Roboto</vt:lpstr>
      <vt:lpstr>Segoe UI</vt:lpstr>
      <vt:lpstr>Verdana</vt:lpstr>
      <vt:lpstr>Main Event</vt:lpstr>
      <vt:lpstr>Rapid Recall</vt:lpstr>
      <vt:lpstr>1. </vt:lpstr>
      <vt:lpstr>2. </vt:lpstr>
      <vt:lpstr>3. </vt:lpstr>
      <vt:lpstr>4. </vt:lpstr>
      <vt:lpstr>5.</vt:lpstr>
      <vt:lpstr>6. </vt:lpstr>
      <vt:lpstr>7.</vt:lpstr>
      <vt:lpstr>8. </vt:lpstr>
      <vt:lpstr>9. </vt:lpstr>
      <vt:lpstr>10. </vt:lpstr>
      <vt:lpstr>11. </vt:lpstr>
      <vt:lpstr>12.</vt:lpstr>
      <vt:lpstr>13.</vt:lpstr>
      <vt:lpstr>14.</vt:lpstr>
      <vt:lpstr>15.</vt:lpstr>
      <vt:lpstr>16.</vt:lpstr>
      <vt:lpstr>17.</vt:lpstr>
      <vt:lpstr>18.</vt:lpstr>
      <vt:lpstr>19.</vt:lpstr>
      <vt:lpstr>20.</vt:lpstr>
      <vt:lpstr>21.</vt:lpstr>
      <vt:lpstr>22.</vt:lpstr>
      <vt:lpstr>23.</vt:lpstr>
      <vt:lpstr>24.</vt:lpstr>
      <vt:lpstr>25.</vt:lpstr>
      <vt:lpstr>26.</vt:lpstr>
      <vt:lpstr>27.</vt:lpstr>
      <vt:lpstr>28.</vt:lpstr>
      <vt:lpstr>29.</vt:lpstr>
      <vt:lpstr>30.</vt:lpstr>
      <vt:lpstr>31.</vt:lpstr>
      <vt:lpstr>32.</vt:lpstr>
      <vt:lpstr>33.</vt:lpstr>
      <vt:lpstr>34.</vt:lpstr>
      <vt:lpstr>35.</vt:lpstr>
      <vt:lpstr>36.</vt:lpstr>
      <vt:lpstr>37.</vt:lpstr>
      <vt:lpstr>38.</vt:lpstr>
      <vt:lpstr>39.</vt:lpstr>
      <vt:lpstr>40.</vt:lpstr>
      <vt:lpstr>41.</vt:lpstr>
      <vt:lpstr>42.</vt:lpstr>
      <vt:lpstr>43.</vt:lpstr>
      <vt:lpstr>44.</vt:lpstr>
      <vt:lpstr>45.</vt:lpstr>
      <vt:lpstr>46.</vt:lpstr>
      <vt:lpstr>47.</vt:lpstr>
      <vt:lpstr>48.</vt:lpstr>
      <vt:lpstr>49.</vt:lpstr>
      <vt:lpstr>50.</vt:lpstr>
      <vt:lpstr>51.</vt:lpstr>
      <vt:lpstr>52.</vt:lpstr>
      <vt:lpstr>53.</vt:lpstr>
      <vt:lpstr>54.</vt:lpstr>
      <vt:lpstr>55.</vt:lpstr>
      <vt:lpstr>56.</vt:lpstr>
      <vt:lpstr>57.</vt:lpstr>
      <vt:lpstr>58.</vt:lpstr>
      <vt:lpstr>59.</vt:lpstr>
      <vt:lpstr>60.</vt:lpstr>
      <vt:lpstr>61.</vt:lpstr>
      <vt:lpstr>62.</vt:lpstr>
      <vt:lpstr>63.</vt:lpstr>
      <vt:lpstr>64.</vt:lpstr>
      <vt:lpstr>65.</vt:lpstr>
      <vt:lpstr>66. </vt:lpstr>
      <vt:lpstr>67.</vt:lpstr>
      <vt:lpstr>68.</vt:lpstr>
      <vt:lpstr>69.</vt:lpstr>
      <vt:lpstr>70.</vt:lpstr>
      <vt:lpstr>71.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Duval County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Scott, Derrick D.</dc:creator>
  <cp:lastModifiedBy>Sacerdote, Kevin R.</cp:lastModifiedBy>
  <cp:revision>38</cp:revision>
  <dcterms:created xsi:type="dcterms:W3CDTF">2016-05-03T13:01:25Z</dcterms:created>
  <dcterms:modified xsi:type="dcterms:W3CDTF">2016-05-12T12:22:19Z</dcterms:modified>
</cp:coreProperties>
</file>